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3"/>
  </p:notesMasterIdLst>
  <p:sldIdLst>
    <p:sldId id="256" r:id="rId2"/>
    <p:sldId id="349" r:id="rId3"/>
    <p:sldId id="354" r:id="rId4"/>
    <p:sldId id="350" r:id="rId5"/>
    <p:sldId id="351" r:id="rId6"/>
    <p:sldId id="342" r:id="rId7"/>
    <p:sldId id="343" r:id="rId8"/>
    <p:sldId id="344" r:id="rId9"/>
    <p:sldId id="345" r:id="rId10"/>
    <p:sldId id="346" r:id="rId11"/>
    <p:sldId id="347" r:id="rId12"/>
    <p:sldId id="348" r:id="rId13"/>
    <p:sldId id="355" r:id="rId14"/>
    <p:sldId id="356" r:id="rId15"/>
    <p:sldId id="357" r:id="rId16"/>
    <p:sldId id="360" r:id="rId17"/>
    <p:sldId id="358" r:id="rId18"/>
    <p:sldId id="359" r:id="rId19"/>
    <p:sldId id="361" r:id="rId20"/>
    <p:sldId id="362" r:id="rId21"/>
    <p:sldId id="363" r:id="rId22"/>
    <p:sldId id="364" r:id="rId23"/>
    <p:sldId id="365" r:id="rId24"/>
    <p:sldId id="366" r:id="rId25"/>
    <p:sldId id="367" r:id="rId26"/>
    <p:sldId id="368" r:id="rId27"/>
    <p:sldId id="369" r:id="rId28"/>
    <p:sldId id="371" r:id="rId29"/>
    <p:sldId id="370" r:id="rId30"/>
    <p:sldId id="372" r:id="rId31"/>
    <p:sldId id="373" r:id="rId32"/>
    <p:sldId id="374" r:id="rId33"/>
    <p:sldId id="377" r:id="rId34"/>
    <p:sldId id="375" r:id="rId35"/>
    <p:sldId id="376" r:id="rId36"/>
    <p:sldId id="395" r:id="rId37"/>
    <p:sldId id="396" r:id="rId38"/>
    <p:sldId id="379" r:id="rId39"/>
    <p:sldId id="380" r:id="rId40"/>
    <p:sldId id="381" r:id="rId41"/>
    <p:sldId id="382" r:id="rId42"/>
    <p:sldId id="383" r:id="rId43"/>
    <p:sldId id="384" r:id="rId44"/>
    <p:sldId id="386" r:id="rId45"/>
    <p:sldId id="387" r:id="rId46"/>
    <p:sldId id="388" r:id="rId47"/>
    <p:sldId id="389" r:id="rId48"/>
    <p:sldId id="390" r:id="rId49"/>
    <p:sldId id="391" r:id="rId50"/>
    <p:sldId id="393" r:id="rId51"/>
    <p:sldId id="394"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FF9900"/>
    <a:srgbClr val="F2F2F2"/>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12" autoAdjust="0"/>
    <p:restoredTop sz="94660"/>
  </p:normalViewPr>
  <p:slideViewPr>
    <p:cSldViewPr>
      <p:cViewPr varScale="1">
        <p:scale>
          <a:sx n="104" d="100"/>
          <a:sy n="104" d="100"/>
        </p:scale>
        <p:origin x="1920" y="6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2024/4/8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
        <p:nvSpPr>
          <p:cNvPr id="6" name="円/楕円 3">
            <a:extLst>
              <a:ext uri="{FF2B5EF4-FFF2-40B4-BE49-F238E27FC236}">
                <a16:creationId xmlns:a16="http://schemas.microsoft.com/office/drawing/2014/main" id="{EC4F5A2D-FF35-49DB-ABBE-5C60D645348A}"/>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8" name="テキスト ボックス 7">
            <a:extLst>
              <a:ext uri="{FF2B5EF4-FFF2-40B4-BE49-F238E27FC236}">
                <a16:creationId xmlns:a16="http://schemas.microsoft.com/office/drawing/2014/main" id="{F33FC36C-6145-4B96-AE2E-FC415C93C47F}"/>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9" name="弦 8">
            <a:extLst>
              <a:ext uri="{FF2B5EF4-FFF2-40B4-BE49-F238E27FC236}">
                <a16:creationId xmlns:a16="http://schemas.microsoft.com/office/drawing/2014/main" id="{6C32D30E-0AA0-47B0-80D2-F6D84C2D8B6C}"/>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7CFE575-F0CB-46F6-9DE7-154906EB7BFD}"/>
              </a:ext>
            </a:extLst>
          </p:cNvPr>
          <p:cNvSpPr txBox="1"/>
          <p:nvPr userDrawn="1"/>
        </p:nvSpPr>
        <p:spPr>
          <a:xfrm>
            <a:off x="8717320" y="6437838"/>
            <a:ext cx="383438" cy="307777"/>
          </a:xfrm>
          <a:prstGeom prst="rect">
            <a:avLst/>
          </a:prstGeom>
          <a:noFill/>
        </p:spPr>
        <p:txBody>
          <a:bodyPr wrap="none" rtlCol="0">
            <a:spAutoFit/>
          </a:bodyPr>
          <a:lstStyle/>
          <a:p>
            <a:pPr algn="ctr"/>
            <a:r>
              <a:rPr kumimoji="1" lang="en-US" altLang="ja-JP" sz="1400" dirty="0"/>
              <a:t>51</a:t>
            </a:r>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ja-JP" altLang="en-US" sz="3200">
                <a:solidFill>
                  <a:srgbClr val="011893"/>
                </a:solidFill>
              </a:rPr>
              <a:t>数値シミュレーションとは</a:t>
            </a: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a:t>シミュレーション工学</a:t>
            </a:r>
            <a:endParaRPr kumimoji="1" lang="ja-JP" altLang="en-US" sz="36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DF04C3-8A6C-4D8C-B8E5-4836074B7358}"/>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pic>
        <p:nvPicPr>
          <p:cNvPr id="3" name="図 2">
            <a:extLst>
              <a:ext uri="{FF2B5EF4-FFF2-40B4-BE49-F238E27FC236}">
                <a16:creationId xmlns:a16="http://schemas.microsoft.com/office/drawing/2014/main" id="{161A2D4C-2F1B-48DD-AD86-AB284AC82E7F}"/>
              </a:ext>
            </a:extLst>
          </p:cNvPr>
          <p:cNvPicPr>
            <a:picLocks noChangeAspect="1"/>
          </p:cNvPicPr>
          <p:nvPr/>
        </p:nvPicPr>
        <p:blipFill>
          <a:blip r:embed="rId2"/>
          <a:stretch>
            <a:fillRect/>
          </a:stretch>
        </p:blipFill>
        <p:spPr>
          <a:xfrm>
            <a:off x="2411760" y="2852936"/>
            <a:ext cx="4224469" cy="3168352"/>
          </a:xfrm>
          <a:prstGeom prst="rect">
            <a:avLst/>
          </a:prstGeom>
        </p:spPr>
      </p:pic>
      <p:sp>
        <p:nvSpPr>
          <p:cNvPr id="4" name="テキスト ボックス 3">
            <a:extLst>
              <a:ext uri="{FF2B5EF4-FFF2-40B4-BE49-F238E27FC236}">
                <a16:creationId xmlns:a16="http://schemas.microsoft.com/office/drawing/2014/main" id="{B7D5FD91-ECAA-4F4D-8218-3BA0350EFD1B}"/>
              </a:ext>
            </a:extLst>
          </p:cNvPr>
          <p:cNvSpPr txBox="1"/>
          <p:nvPr/>
        </p:nvSpPr>
        <p:spPr>
          <a:xfrm>
            <a:off x="539552" y="1124744"/>
            <a:ext cx="8433719" cy="523220"/>
          </a:xfrm>
          <a:prstGeom prst="rect">
            <a:avLst/>
          </a:prstGeom>
          <a:noFill/>
        </p:spPr>
        <p:txBody>
          <a:bodyPr wrap="none" rtlCol="0">
            <a:spAutoFit/>
          </a:bodyPr>
          <a:lstStyle/>
          <a:p>
            <a:r>
              <a:rPr lang="en-US" altLang="ja-JP" sz="2800" dirty="0"/>
              <a:t>70</a:t>
            </a:r>
            <a:r>
              <a:rPr lang="ja-JP" altLang="en-US" sz="2800"/>
              <a:t>万円の借金→</a:t>
            </a:r>
            <a:r>
              <a:rPr lang="en-US" altLang="ja-JP" sz="2800" dirty="0"/>
              <a:t> 168</a:t>
            </a:r>
            <a:r>
              <a:rPr lang="ja-JP" altLang="en-US" sz="2800"/>
              <a:t>回払い：支払総額</a:t>
            </a:r>
            <a:r>
              <a:rPr lang="en-US" altLang="ja-JP" sz="2800" dirty="0"/>
              <a:t>167</a:t>
            </a:r>
            <a:r>
              <a:rPr lang="ja-JP" altLang="en-US" sz="2800"/>
              <a:t>万</a:t>
            </a:r>
            <a:r>
              <a:rPr lang="en-US" altLang="ja-JP" sz="2800" dirty="0"/>
              <a:t>3673</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44FCEBB8-068E-400A-9939-B3F4CC0F4A21}"/>
              </a:ext>
            </a:extLst>
          </p:cNvPr>
          <p:cNvSpPr txBox="1"/>
          <p:nvPr/>
        </p:nvSpPr>
        <p:spPr>
          <a:xfrm>
            <a:off x="539552" y="1700808"/>
            <a:ext cx="8433719" cy="523220"/>
          </a:xfrm>
          <a:prstGeom prst="rect">
            <a:avLst/>
          </a:prstGeom>
          <a:noFill/>
        </p:spPr>
        <p:txBody>
          <a:bodyPr wrap="none" rtlCol="0">
            <a:spAutoFit/>
          </a:bodyPr>
          <a:lstStyle/>
          <a:p>
            <a:r>
              <a:rPr lang="en-US" altLang="ja-JP" sz="2800" dirty="0"/>
              <a:t>79</a:t>
            </a:r>
            <a:r>
              <a:rPr lang="ja-JP" altLang="en-US" sz="2800"/>
              <a:t>万円の借金→</a:t>
            </a:r>
            <a:r>
              <a:rPr lang="en-US" altLang="ja-JP" sz="2800" dirty="0"/>
              <a:t> 353</a:t>
            </a:r>
            <a:r>
              <a:rPr lang="ja-JP" altLang="en-US" sz="2800"/>
              <a:t>回払い：支払総額</a:t>
            </a:r>
            <a:r>
              <a:rPr lang="en-US" altLang="ja-JP" sz="2800" dirty="0"/>
              <a:t>352</a:t>
            </a:r>
            <a:r>
              <a:rPr lang="ja-JP" altLang="en-US" sz="2800"/>
              <a:t>万</a:t>
            </a:r>
            <a:r>
              <a:rPr lang="en-US" altLang="ja-JP" sz="2800" dirty="0"/>
              <a:t>4484</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D9F67B34-4143-442B-905B-B96546AF2D1F}"/>
              </a:ext>
            </a:extLst>
          </p:cNvPr>
          <p:cNvSpPr txBox="1"/>
          <p:nvPr/>
        </p:nvSpPr>
        <p:spPr>
          <a:xfrm>
            <a:off x="539552" y="2276872"/>
            <a:ext cx="8571577" cy="523220"/>
          </a:xfrm>
          <a:prstGeom prst="rect">
            <a:avLst/>
          </a:prstGeom>
          <a:noFill/>
        </p:spPr>
        <p:txBody>
          <a:bodyPr wrap="none" rtlCol="0">
            <a:spAutoFit/>
          </a:bodyPr>
          <a:lstStyle/>
          <a:p>
            <a:r>
              <a:rPr lang="en-US" altLang="ja-JP" sz="2800" dirty="0"/>
              <a:t>80</a:t>
            </a:r>
            <a:r>
              <a:rPr lang="ja-JP" altLang="en-US" sz="2800"/>
              <a:t>万円の借金→</a:t>
            </a:r>
            <a:r>
              <a:rPr lang="en-US" altLang="ja-JP" sz="2800" dirty="0"/>
              <a:t>     </a:t>
            </a:r>
            <a:r>
              <a:rPr lang="ja-JP" altLang="en-US" sz="2800">
                <a:solidFill>
                  <a:srgbClr val="FF0000"/>
                </a:solidFill>
              </a:rPr>
              <a:t>∞回払い</a:t>
            </a:r>
            <a:r>
              <a:rPr lang="ja-JP" altLang="en-US" sz="2800"/>
              <a:t>：支払総額</a:t>
            </a:r>
            <a:r>
              <a:rPr lang="en-US" altLang="ja-JP" sz="2800" dirty="0"/>
              <a:t>               </a:t>
            </a:r>
            <a:r>
              <a:rPr lang="ja-JP" altLang="en-US" sz="2800">
                <a:solidFill>
                  <a:srgbClr val="FF0000"/>
                </a:solidFill>
              </a:rPr>
              <a:t>∞円</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AA9191AC-A608-4EAE-88F1-8580475E661D}"/>
              </a:ext>
            </a:extLst>
          </p:cNvPr>
          <p:cNvSpPr txBox="1"/>
          <p:nvPr/>
        </p:nvSpPr>
        <p:spPr>
          <a:xfrm>
            <a:off x="3779912" y="6046748"/>
            <a:ext cx="1620957" cy="523220"/>
          </a:xfrm>
          <a:prstGeom prst="rect">
            <a:avLst/>
          </a:prstGeom>
          <a:noFill/>
        </p:spPr>
        <p:txBody>
          <a:bodyPr wrap="none" rtlCol="0">
            <a:spAutoFit/>
          </a:bodyPr>
          <a:lstStyle/>
          <a:p>
            <a:r>
              <a:rPr kumimoji="1" lang="ja-JP" altLang="en-US" sz="2800"/>
              <a:t>借入金額</a:t>
            </a:r>
          </a:p>
        </p:txBody>
      </p:sp>
      <p:sp>
        <p:nvSpPr>
          <p:cNvPr id="8" name="テキスト ボックス 7">
            <a:extLst>
              <a:ext uri="{FF2B5EF4-FFF2-40B4-BE49-F238E27FC236}">
                <a16:creationId xmlns:a16="http://schemas.microsoft.com/office/drawing/2014/main" id="{1FD5290B-A6E0-45E2-8E8D-C5F210033AC1}"/>
              </a:ext>
            </a:extLst>
          </p:cNvPr>
          <p:cNvSpPr txBox="1"/>
          <p:nvPr/>
        </p:nvSpPr>
        <p:spPr>
          <a:xfrm>
            <a:off x="755576" y="3933056"/>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240624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7F8FDB-70DA-4329-B387-C24162DC36E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7A79BE8E-AE20-4AFD-B2EA-E3D293D344A3}"/>
              </a:ext>
            </a:extLst>
          </p:cNvPr>
          <p:cNvSpPr txBox="1"/>
          <p:nvPr/>
        </p:nvSpPr>
        <p:spPr>
          <a:xfrm>
            <a:off x="251520" y="992922"/>
            <a:ext cx="2339102" cy="523220"/>
          </a:xfrm>
          <a:prstGeom prst="rect">
            <a:avLst/>
          </a:prstGeom>
          <a:noFill/>
        </p:spPr>
        <p:txBody>
          <a:bodyPr wrap="none" rtlCol="0">
            <a:spAutoFit/>
          </a:bodyPr>
          <a:lstStyle/>
          <a:p>
            <a:r>
              <a:rPr kumimoji="1" lang="ja-JP" altLang="en-US" sz="2800"/>
              <a:t>何が起きた？</a:t>
            </a:r>
          </a:p>
        </p:txBody>
      </p:sp>
      <p:pic>
        <p:nvPicPr>
          <p:cNvPr id="4" name="Picture 2">
            <a:extLst>
              <a:ext uri="{FF2B5EF4-FFF2-40B4-BE49-F238E27FC236}">
                <a16:creationId xmlns:a16="http://schemas.microsoft.com/office/drawing/2014/main" id="{EF484295-17B9-4E0F-BAEF-5F1F0EEE0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89066"/>
            <a:ext cx="3678860" cy="23575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47C2EF6-6A60-4424-B102-28143C8D27B5}"/>
              </a:ext>
            </a:extLst>
          </p:cNvPr>
          <p:cNvSpPr txBox="1"/>
          <p:nvPr/>
        </p:nvSpPr>
        <p:spPr>
          <a:xfrm>
            <a:off x="539552" y="1785010"/>
            <a:ext cx="3098925" cy="523220"/>
          </a:xfrm>
          <a:prstGeom prst="rect">
            <a:avLst/>
          </a:prstGeom>
          <a:noFill/>
        </p:spPr>
        <p:txBody>
          <a:bodyPr wrap="none" rtlCol="0">
            <a:spAutoFit/>
          </a:bodyPr>
          <a:lstStyle/>
          <a:p>
            <a:r>
              <a:rPr kumimoji="1" lang="en-US" altLang="ja-JP" sz="2800" dirty="0"/>
              <a:t>10</a:t>
            </a:r>
            <a:r>
              <a:rPr kumimoji="1" lang="ja-JP" altLang="en-US" sz="2800"/>
              <a:t>万円の借り入れ</a:t>
            </a:r>
          </a:p>
        </p:txBody>
      </p:sp>
      <p:sp>
        <p:nvSpPr>
          <p:cNvPr id="6" name="テキスト ボックス 5">
            <a:extLst>
              <a:ext uri="{FF2B5EF4-FFF2-40B4-BE49-F238E27FC236}">
                <a16:creationId xmlns:a16="http://schemas.microsoft.com/office/drawing/2014/main" id="{7FCC6FB2-7C59-4D65-817E-FCAECADA8257}"/>
              </a:ext>
            </a:extLst>
          </p:cNvPr>
          <p:cNvSpPr txBox="1"/>
          <p:nvPr/>
        </p:nvSpPr>
        <p:spPr>
          <a:xfrm>
            <a:off x="1691680" y="2649106"/>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7" name="テキスト ボックス 6">
            <a:extLst>
              <a:ext uri="{FF2B5EF4-FFF2-40B4-BE49-F238E27FC236}">
                <a16:creationId xmlns:a16="http://schemas.microsoft.com/office/drawing/2014/main" id="{769355DD-FA7A-4980-B1CF-405E7D78C830}"/>
              </a:ext>
            </a:extLst>
          </p:cNvPr>
          <p:cNvSpPr txBox="1"/>
          <p:nvPr/>
        </p:nvSpPr>
        <p:spPr>
          <a:xfrm>
            <a:off x="611560" y="4665330"/>
            <a:ext cx="1980029" cy="523220"/>
          </a:xfrm>
          <a:prstGeom prst="rect">
            <a:avLst/>
          </a:prstGeom>
          <a:noFill/>
        </p:spPr>
        <p:txBody>
          <a:bodyPr wrap="none" rtlCol="0">
            <a:spAutoFit/>
          </a:bodyPr>
          <a:lstStyle/>
          <a:p>
            <a:r>
              <a:rPr kumimoji="1" lang="ja-JP" altLang="en-US" sz="2800">
                <a:solidFill>
                  <a:srgbClr val="011893"/>
                </a:solidFill>
              </a:rPr>
              <a:t>金利手数料</a:t>
            </a:r>
          </a:p>
        </p:txBody>
      </p:sp>
      <p:pic>
        <p:nvPicPr>
          <p:cNvPr id="8" name="Picture 4">
            <a:extLst>
              <a:ext uri="{FF2B5EF4-FFF2-40B4-BE49-F238E27FC236}">
                <a16:creationId xmlns:a16="http://schemas.microsoft.com/office/drawing/2014/main" id="{3C6416B5-DFA2-4CCA-9C7C-C7DA61D8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289066"/>
            <a:ext cx="3655268" cy="234239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F8754A8-B962-4682-B667-188D89CC254D}"/>
              </a:ext>
            </a:extLst>
          </p:cNvPr>
          <p:cNvSpPr txBox="1"/>
          <p:nvPr/>
        </p:nvSpPr>
        <p:spPr>
          <a:xfrm>
            <a:off x="4860032" y="1785010"/>
            <a:ext cx="3098925" cy="523220"/>
          </a:xfrm>
          <a:prstGeom prst="rect">
            <a:avLst/>
          </a:prstGeom>
          <a:noFill/>
        </p:spPr>
        <p:txBody>
          <a:bodyPr wrap="none" rtlCol="0">
            <a:spAutoFit/>
          </a:bodyPr>
          <a:lstStyle/>
          <a:p>
            <a:r>
              <a:rPr kumimoji="1" lang="en-US" altLang="ja-JP" sz="2800" dirty="0"/>
              <a:t>79</a:t>
            </a:r>
            <a:r>
              <a:rPr kumimoji="1" lang="ja-JP" altLang="en-US" sz="2800"/>
              <a:t>万円の借り入れ</a:t>
            </a:r>
          </a:p>
        </p:txBody>
      </p:sp>
      <p:sp>
        <p:nvSpPr>
          <p:cNvPr id="10" name="テキスト ボックス 9">
            <a:extLst>
              <a:ext uri="{FF2B5EF4-FFF2-40B4-BE49-F238E27FC236}">
                <a16:creationId xmlns:a16="http://schemas.microsoft.com/office/drawing/2014/main" id="{B8386165-243B-4E38-930C-A5F47B562741}"/>
              </a:ext>
            </a:extLst>
          </p:cNvPr>
          <p:cNvSpPr txBox="1"/>
          <p:nvPr/>
        </p:nvSpPr>
        <p:spPr>
          <a:xfrm>
            <a:off x="7164288" y="2577098"/>
            <a:ext cx="1620957"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FFC000"/>
                </a:solidFill>
              </a:rPr>
              <a:t>元本返済</a:t>
            </a:r>
          </a:p>
        </p:txBody>
      </p:sp>
      <p:sp>
        <p:nvSpPr>
          <p:cNvPr id="11" name="テキスト ボックス 10">
            <a:extLst>
              <a:ext uri="{FF2B5EF4-FFF2-40B4-BE49-F238E27FC236}">
                <a16:creationId xmlns:a16="http://schemas.microsoft.com/office/drawing/2014/main" id="{A8D7FAA4-82AB-4C6A-8A33-190B7ED80841}"/>
              </a:ext>
            </a:extLst>
          </p:cNvPr>
          <p:cNvSpPr txBox="1"/>
          <p:nvPr/>
        </p:nvSpPr>
        <p:spPr>
          <a:xfrm>
            <a:off x="5004048" y="3729226"/>
            <a:ext cx="1980029" cy="523220"/>
          </a:xfrm>
          <a:prstGeom prst="rect">
            <a:avLst/>
          </a:prstGeom>
          <a:solidFill>
            <a:schemeClr val="bg1"/>
          </a:solidFill>
          <a:ln>
            <a:solidFill>
              <a:schemeClr val="tx1"/>
            </a:solidFill>
          </a:ln>
        </p:spPr>
        <p:txBody>
          <a:bodyPr wrap="none" rtlCol="0">
            <a:spAutoFit/>
          </a:bodyPr>
          <a:lstStyle/>
          <a:p>
            <a:r>
              <a:rPr kumimoji="1" lang="ja-JP" altLang="en-US" sz="2800">
                <a:solidFill>
                  <a:srgbClr val="011893"/>
                </a:solidFill>
              </a:rPr>
              <a:t>金利手数料</a:t>
            </a:r>
          </a:p>
        </p:txBody>
      </p:sp>
      <p:sp>
        <p:nvSpPr>
          <p:cNvPr id="12" name="テキスト ボックス 11">
            <a:extLst>
              <a:ext uri="{FF2B5EF4-FFF2-40B4-BE49-F238E27FC236}">
                <a16:creationId xmlns:a16="http://schemas.microsoft.com/office/drawing/2014/main" id="{59C74948-1E05-4725-883B-7677CD8EF426}"/>
              </a:ext>
            </a:extLst>
          </p:cNvPr>
          <p:cNvSpPr txBox="1"/>
          <p:nvPr/>
        </p:nvSpPr>
        <p:spPr>
          <a:xfrm>
            <a:off x="179512" y="5385410"/>
            <a:ext cx="8712968" cy="707886"/>
          </a:xfrm>
          <a:prstGeom prst="rect">
            <a:avLst/>
          </a:prstGeom>
          <a:noFill/>
        </p:spPr>
        <p:txBody>
          <a:bodyPr wrap="square" rtlCol="0">
            <a:spAutoFit/>
          </a:bodyPr>
          <a:lstStyle/>
          <a:p>
            <a:r>
              <a:rPr kumimoji="1" lang="ja-JP" altLang="en-US" sz="2000"/>
              <a:t>借入額が増えると、返済額のほとんどを金利手数料が占めるようになる</a:t>
            </a:r>
            <a:endParaRPr kumimoji="1" lang="en-US" altLang="ja-JP" sz="2000" dirty="0"/>
          </a:p>
          <a:p>
            <a:r>
              <a:rPr lang="ja-JP" altLang="en-US" sz="2000"/>
              <a:t>借り入れが</a:t>
            </a:r>
            <a:r>
              <a:rPr lang="en-US" altLang="ja-JP" sz="2000" dirty="0"/>
              <a:t>80</a:t>
            </a:r>
            <a:r>
              <a:rPr lang="ja-JP" altLang="en-US" sz="2000"/>
              <a:t>万円の時、金利手数料が支払額に一致→元本が減らなくなる</a:t>
            </a:r>
            <a:endParaRPr kumimoji="1" lang="ja-JP" altLang="en-US" sz="2000"/>
          </a:p>
        </p:txBody>
      </p:sp>
      <p:cxnSp>
        <p:nvCxnSpPr>
          <p:cNvPr id="13" name="直線矢印コネクタ 12">
            <a:extLst>
              <a:ext uri="{FF2B5EF4-FFF2-40B4-BE49-F238E27FC236}">
                <a16:creationId xmlns:a16="http://schemas.microsoft.com/office/drawing/2014/main" id="{7172548F-310F-45EE-91BC-FC28D3172E1C}"/>
              </a:ext>
            </a:extLst>
          </p:cNvPr>
          <p:cNvCxnSpPr/>
          <p:nvPr/>
        </p:nvCxnSpPr>
        <p:spPr>
          <a:xfrm flipV="1">
            <a:off x="1259632" y="4305290"/>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AB4658D-9205-4D68-AD94-127845CCF69F}"/>
              </a:ext>
            </a:extLst>
          </p:cNvPr>
          <p:cNvSpPr txBox="1"/>
          <p:nvPr/>
        </p:nvSpPr>
        <p:spPr>
          <a:xfrm>
            <a:off x="323528" y="6381328"/>
            <a:ext cx="8039380" cy="338554"/>
          </a:xfrm>
          <a:prstGeom prst="rect">
            <a:avLst/>
          </a:prstGeom>
          <a:noFill/>
        </p:spPr>
        <p:txBody>
          <a:bodyPr wrap="none" rtlCol="0">
            <a:spAutoFit/>
          </a:bodyPr>
          <a:lstStyle/>
          <a:p>
            <a:r>
              <a:rPr kumimoji="1" lang="en-US" altLang="ja-JP" sz="1600" dirty="0"/>
              <a:t>※</a:t>
            </a:r>
            <a:r>
              <a:rPr lang="ja-JP" altLang="en-US" sz="1600"/>
              <a:t> 返済額により借入額の上限は制限されているが、上限が緩和されるとこれが起きる</a:t>
            </a:r>
            <a:endParaRPr kumimoji="1" lang="ja-JP" altLang="en-US" sz="1600"/>
          </a:p>
        </p:txBody>
      </p:sp>
    </p:spTree>
    <p:extLst>
      <p:ext uri="{BB962C8B-B14F-4D97-AF65-F5344CB8AC3E}">
        <p14:creationId xmlns:p14="http://schemas.microsoft.com/office/powerpoint/2010/main" val="85670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C413A24-0121-4603-B307-9F9FBA92A768}"/>
              </a:ext>
            </a:extLst>
          </p:cNvPr>
          <p:cNvSpPr>
            <a:spLocks noGrp="1"/>
          </p:cNvSpPr>
          <p:nvPr>
            <p:ph type="body" sz="quarter" idx="10"/>
          </p:nvPr>
        </p:nvSpPr>
        <p:spPr/>
        <p:txBody>
          <a:bodyPr/>
          <a:lstStyle/>
          <a:p>
            <a:r>
              <a:rPr kumimoji="1" lang="ja-JP" altLang="en-US"/>
              <a:t>リボ払いのヤバさ</a:t>
            </a:r>
          </a:p>
        </p:txBody>
      </p:sp>
      <p:sp>
        <p:nvSpPr>
          <p:cNvPr id="3" name="テキスト ボックス 2">
            <a:extLst>
              <a:ext uri="{FF2B5EF4-FFF2-40B4-BE49-F238E27FC236}">
                <a16:creationId xmlns:a16="http://schemas.microsoft.com/office/drawing/2014/main" id="{2B872EB1-6AE1-4643-AF0A-2E59E3B0A5B4}"/>
              </a:ext>
            </a:extLst>
          </p:cNvPr>
          <p:cNvSpPr txBox="1"/>
          <p:nvPr/>
        </p:nvSpPr>
        <p:spPr>
          <a:xfrm>
            <a:off x="179512" y="1268760"/>
            <a:ext cx="8186857" cy="1569660"/>
          </a:xfrm>
          <a:prstGeom prst="rect">
            <a:avLst/>
          </a:prstGeom>
          <a:noFill/>
        </p:spPr>
        <p:txBody>
          <a:bodyPr wrap="none" rtlCol="0">
            <a:spAutoFit/>
          </a:bodyPr>
          <a:lstStyle/>
          <a:p>
            <a:r>
              <a:rPr kumimoji="1" lang="ja-JP" altLang="en-US" sz="2400"/>
              <a:t>借り入れ金額が小さい時には金利手数料がさほどでもない</a:t>
            </a:r>
            <a:endParaRPr kumimoji="1" lang="en-US" altLang="ja-JP" sz="2400" dirty="0"/>
          </a:p>
          <a:p>
            <a:r>
              <a:rPr kumimoji="1" lang="ja-JP" altLang="en-US" sz="2400"/>
              <a:t>「指数関数の怖さ」を知っている人ほど</a:t>
            </a:r>
            <a:endParaRPr kumimoji="1" lang="en-US" altLang="ja-JP" sz="2400" dirty="0"/>
          </a:p>
          <a:p>
            <a:r>
              <a:rPr lang="ja-JP" altLang="en-US" sz="2400"/>
              <a:t>「あれ？たいしたことないな？」と思ってしまう</a:t>
            </a:r>
            <a:endParaRPr lang="en-US" altLang="ja-JP" sz="2400" dirty="0"/>
          </a:p>
          <a:p>
            <a:r>
              <a:rPr lang="ja-JP" altLang="en-US" sz="2400">
                <a:solidFill>
                  <a:srgbClr val="FF0000"/>
                </a:solidFill>
              </a:rPr>
              <a:t>しかし、借り入れ金額が一定額を超えたら破綻</a:t>
            </a:r>
            <a:endParaRPr lang="en-US" altLang="ja-JP" sz="2400" dirty="0">
              <a:solidFill>
                <a:srgbClr val="FF0000"/>
              </a:solidFill>
            </a:endParaRPr>
          </a:p>
        </p:txBody>
      </p:sp>
      <p:sp>
        <p:nvSpPr>
          <p:cNvPr id="4" name="テキスト ボックス 3">
            <a:extLst>
              <a:ext uri="{FF2B5EF4-FFF2-40B4-BE49-F238E27FC236}">
                <a16:creationId xmlns:a16="http://schemas.microsoft.com/office/drawing/2014/main" id="{B4260B3A-1AD6-42A9-BDC7-4519A3A205D6}"/>
              </a:ext>
            </a:extLst>
          </p:cNvPr>
          <p:cNvSpPr txBox="1"/>
          <p:nvPr/>
        </p:nvSpPr>
        <p:spPr>
          <a:xfrm>
            <a:off x="251520" y="3212976"/>
            <a:ext cx="8084264" cy="954107"/>
          </a:xfrm>
          <a:prstGeom prst="rect">
            <a:avLst/>
          </a:prstGeom>
          <a:noFill/>
        </p:spPr>
        <p:txBody>
          <a:bodyPr wrap="none" rtlCol="0">
            <a:spAutoFit/>
          </a:bodyPr>
          <a:lstStyle/>
          <a:p>
            <a:r>
              <a:rPr lang="ja-JP" altLang="en-US" sz="2800"/>
              <a:t>リボ払いの仕組みは契約書に「ていねいに」記載</a:t>
            </a:r>
            <a:endParaRPr lang="en-US" altLang="ja-JP" sz="2800" dirty="0"/>
          </a:p>
          <a:p>
            <a:r>
              <a:rPr kumimoji="1" lang="ja-JP" altLang="en-US" sz="2800">
                <a:solidFill>
                  <a:srgbClr val="FF0000"/>
                </a:solidFill>
              </a:rPr>
              <a:t>そこに嘘は全く無い</a:t>
            </a:r>
            <a:endParaRPr kumimoji="1" lang="en-US" altLang="ja-JP" sz="2800" dirty="0">
              <a:solidFill>
                <a:srgbClr val="FF0000"/>
              </a:solidFill>
            </a:endParaRPr>
          </a:p>
        </p:txBody>
      </p:sp>
      <p:sp>
        <p:nvSpPr>
          <p:cNvPr id="5" name="テキスト ボックス 4">
            <a:extLst>
              <a:ext uri="{FF2B5EF4-FFF2-40B4-BE49-F238E27FC236}">
                <a16:creationId xmlns:a16="http://schemas.microsoft.com/office/drawing/2014/main" id="{1D3B118D-9489-4DD9-AE57-363D6D8D3B40}"/>
              </a:ext>
            </a:extLst>
          </p:cNvPr>
          <p:cNvSpPr txBox="1"/>
          <p:nvPr/>
        </p:nvSpPr>
        <p:spPr>
          <a:xfrm>
            <a:off x="107504" y="4725144"/>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6" name="テキスト ボックス 5">
            <a:extLst>
              <a:ext uri="{FF2B5EF4-FFF2-40B4-BE49-F238E27FC236}">
                <a16:creationId xmlns:a16="http://schemas.microsoft.com/office/drawing/2014/main" id="{2D644E54-F3A8-4F51-943F-0CE81C6E2F01}"/>
              </a:ext>
            </a:extLst>
          </p:cNvPr>
          <p:cNvSpPr txBox="1"/>
          <p:nvPr/>
        </p:nvSpPr>
        <p:spPr>
          <a:xfrm>
            <a:off x="3932317" y="4653136"/>
            <a:ext cx="5211683" cy="1384995"/>
          </a:xfrm>
          <a:prstGeom prst="rect">
            <a:avLst/>
          </a:prstGeom>
          <a:noFill/>
        </p:spPr>
        <p:txBody>
          <a:bodyPr wrap="none" rtlCol="0">
            <a:spAutoFit/>
          </a:bodyPr>
          <a:lstStyle/>
          <a:p>
            <a:r>
              <a:rPr kumimoji="1" lang="ja-JP" altLang="en-US" sz="2800"/>
              <a:t>←この条件を見て、借金残高が</a:t>
            </a:r>
            <a:endParaRPr kumimoji="1" lang="en-US" altLang="ja-JP" sz="2800" dirty="0"/>
          </a:p>
          <a:p>
            <a:r>
              <a:rPr lang="en-US" altLang="ja-JP" sz="2800" dirty="0"/>
              <a:t>80</a:t>
            </a:r>
            <a:r>
              <a:rPr lang="ja-JP" altLang="en-US" sz="2800"/>
              <a:t>万円を超えたら破綻すると</a:t>
            </a:r>
            <a:endParaRPr lang="en-US" altLang="ja-JP" sz="2800" dirty="0"/>
          </a:p>
          <a:p>
            <a:r>
              <a:rPr lang="ja-JP" altLang="en-US" sz="2800"/>
              <a:t>見抜けるか</a:t>
            </a:r>
            <a:r>
              <a:rPr kumimoji="1" lang="ja-JP" altLang="en-US" sz="2800"/>
              <a:t>？</a:t>
            </a:r>
            <a:endParaRPr kumimoji="1" lang="en-US" altLang="ja-JP" sz="2800" dirty="0"/>
          </a:p>
        </p:txBody>
      </p:sp>
    </p:spTree>
    <p:extLst>
      <p:ext uri="{BB962C8B-B14F-4D97-AF65-F5344CB8AC3E}">
        <p14:creationId xmlns:p14="http://schemas.microsoft.com/office/powerpoint/2010/main" val="150957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E48E45-B9FA-420D-B4B2-128B529A3397}"/>
              </a:ext>
            </a:extLst>
          </p:cNvPr>
          <p:cNvSpPr>
            <a:spLocks noGrp="1"/>
          </p:cNvSpPr>
          <p:nvPr>
            <p:ph type="body" sz="quarter" idx="10"/>
          </p:nvPr>
        </p:nvSpPr>
        <p:spPr/>
        <p:txBody>
          <a:bodyPr/>
          <a:lstStyle/>
          <a:p>
            <a:r>
              <a:rPr kumimoji="1" lang="ja-JP" altLang="en-US"/>
              <a:t>自明？非自明？</a:t>
            </a:r>
          </a:p>
        </p:txBody>
      </p:sp>
      <p:sp>
        <p:nvSpPr>
          <p:cNvPr id="3" name="テキスト ボックス 2">
            <a:extLst>
              <a:ext uri="{FF2B5EF4-FFF2-40B4-BE49-F238E27FC236}">
                <a16:creationId xmlns:a16="http://schemas.microsoft.com/office/drawing/2014/main" id="{30BFBB27-9FEF-4CA5-8FC9-2CA6A8218D01}"/>
              </a:ext>
            </a:extLst>
          </p:cNvPr>
          <p:cNvSpPr txBox="1"/>
          <p:nvPr/>
        </p:nvSpPr>
        <p:spPr>
          <a:xfrm>
            <a:off x="2195736" y="1196752"/>
            <a:ext cx="3616696" cy="954107"/>
          </a:xfrm>
          <a:prstGeom prst="rect">
            <a:avLst/>
          </a:prstGeom>
          <a:noFill/>
          <a:ln>
            <a:solidFill>
              <a:schemeClr val="tx1"/>
            </a:solidFill>
          </a:ln>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84104426-A3D2-4018-A9AF-8684EDDB6D67}"/>
              </a:ext>
            </a:extLst>
          </p:cNvPr>
          <p:cNvSpPr txBox="1"/>
          <p:nvPr/>
        </p:nvSpPr>
        <p:spPr>
          <a:xfrm>
            <a:off x="323528" y="1412776"/>
            <a:ext cx="1415772" cy="584775"/>
          </a:xfrm>
          <a:prstGeom prst="rect">
            <a:avLst/>
          </a:prstGeom>
          <a:noFill/>
        </p:spPr>
        <p:txBody>
          <a:bodyPr wrap="none" rtlCol="0">
            <a:spAutoFit/>
          </a:bodyPr>
          <a:lstStyle/>
          <a:p>
            <a:r>
              <a:rPr kumimoji="1" lang="ja-JP" altLang="en-US" sz="3200"/>
              <a:t>ルール</a:t>
            </a:r>
          </a:p>
        </p:txBody>
      </p:sp>
      <p:sp>
        <p:nvSpPr>
          <p:cNvPr id="5" name="テキスト ボックス 4">
            <a:extLst>
              <a:ext uri="{FF2B5EF4-FFF2-40B4-BE49-F238E27FC236}">
                <a16:creationId xmlns:a16="http://schemas.microsoft.com/office/drawing/2014/main" id="{CD4FD1A7-E4E3-4C74-BFE9-879EABADA918}"/>
              </a:ext>
            </a:extLst>
          </p:cNvPr>
          <p:cNvSpPr txBox="1"/>
          <p:nvPr/>
        </p:nvSpPr>
        <p:spPr>
          <a:xfrm>
            <a:off x="542261" y="2852936"/>
            <a:ext cx="1005403" cy="584775"/>
          </a:xfrm>
          <a:prstGeom prst="rect">
            <a:avLst/>
          </a:prstGeom>
          <a:noFill/>
        </p:spPr>
        <p:txBody>
          <a:bodyPr wrap="none" rtlCol="0">
            <a:spAutoFit/>
          </a:bodyPr>
          <a:lstStyle/>
          <a:p>
            <a:r>
              <a:rPr kumimoji="1" lang="ja-JP" altLang="en-US" sz="3200"/>
              <a:t>帰結</a:t>
            </a:r>
          </a:p>
        </p:txBody>
      </p:sp>
      <p:sp>
        <p:nvSpPr>
          <p:cNvPr id="6" name="テキスト ボックス 5">
            <a:extLst>
              <a:ext uri="{FF2B5EF4-FFF2-40B4-BE49-F238E27FC236}">
                <a16:creationId xmlns:a16="http://schemas.microsoft.com/office/drawing/2014/main" id="{4B6337CF-DF55-4E42-B640-E22D2B9917CD}"/>
              </a:ext>
            </a:extLst>
          </p:cNvPr>
          <p:cNvSpPr txBox="1"/>
          <p:nvPr/>
        </p:nvSpPr>
        <p:spPr>
          <a:xfrm>
            <a:off x="2197991" y="2905780"/>
            <a:ext cx="4894289" cy="523220"/>
          </a:xfrm>
          <a:prstGeom prst="rect">
            <a:avLst/>
          </a:prstGeom>
          <a:noFill/>
          <a:ln>
            <a:solidFill>
              <a:schemeClr val="tx1"/>
            </a:solidFill>
          </a:ln>
        </p:spPr>
        <p:txBody>
          <a:bodyPr wrap="none" rtlCol="0">
            <a:spAutoFit/>
          </a:bodyPr>
          <a:lstStyle/>
          <a:p>
            <a:r>
              <a:rPr lang="ja-JP" altLang="en-US" sz="2800"/>
              <a:t>残高が</a:t>
            </a:r>
            <a:r>
              <a:rPr lang="en-US" altLang="ja-JP" sz="2800" dirty="0"/>
              <a:t>80</a:t>
            </a:r>
            <a:r>
              <a:rPr lang="ja-JP" altLang="en-US" sz="2800"/>
              <a:t>万円を超えたら破綻</a:t>
            </a:r>
            <a:endParaRPr lang="en-US" altLang="ja-JP" sz="2800" dirty="0"/>
          </a:p>
        </p:txBody>
      </p:sp>
      <p:sp>
        <p:nvSpPr>
          <p:cNvPr id="7" name="矢印: 下 6">
            <a:extLst>
              <a:ext uri="{FF2B5EF4-FFF2-40B4-BE49-F238E27FC236}">
                <a16:creationId xmlns:a16="http://schemas.microsoft.com/office/drawing/2014/main" id="{7956D15A-FE54-409B-B945-D5A725789383}"/>
              </a:ext>
            </a:extLst>
          </p:cNvPr>
          <p:cNvSpPr/>
          <p:nvPr/>
        </p:nvSpPr>
        <p:spPr>
          <a:xfrm>
            <a:off x="3995936" y="2276872"/>
            <a:ext cx="504056"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96A6F9-1757-427E-9CE3-3342B07E57C6}"/>
              </a:ext>
            </a:extLst>
          </p:cNvPr>
          <p:cNvSpPr txBox="1"/>
          <p:nvPr/>
        </p:nvSpPr>
        <p:spPr>
          <a:xfrm>
            <a:off x="251520" y="3933056"/>
            <a:ext cx="8352928"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ルールからの帰結は「言われて見ればそうだな」と思うことが多い</a:t>
            </a:r>
            <a:endParaRPr lang="en-US" altLang="ja-JP" sz="2400" dirty="0"/>
          </a:p>
          <a:p>
            <a:pPr marL="342900" indent="-342900">
              <a:buFont typeface="Arial" panose="020B0604020202020204" pitchFamily="34" charset="0"/>
              <a:buChar char="•"/>
            </a:pPr>
            <a:r>
              <a:rPr kumimoji="1" lang="ja-JP" altLang="en-US" sz="2400"/>
              <a:t>しかし、やってみる前にはわからないことが多い</a:t>
            </a:r>
            <a:endParaRPr kumimoji="1" lang="en-US" altLang="ja-JP" sz="2400" dirty="0"/>
          </a:p>
          <a:p>
            <a:pPr marL="342900" indent="-342900">
              <a:buFont typeface="Arial" panose="020B0604020202020204" pitchFamily="34" charset="0"/>
              <a:buChar char="•"/>
            </a:pPr>
            <a:r>
              <a:rPr lang="ja-JP" altLang="en-US" sz="2400"/>
              <a:t>→</a:t>
            </a:r>
            <a:r>
              <a:rPr kumimoji="1" lang="ja-JP" altLang="en-US" sz="2400"/>
              <a:t>だからこそやってみる価値がある</a:t>
            </a:r>
            <a:endParaRPr kumimoji="1" lang="en-US" altLang="ja-JP" sz="2400" dirty="0"/>
          </a:p>
        </p:txBody>
      </p:sp>
      <p:sp>
        <p:nvSpPr>
          <p:cNvPr id="11" name="テキスト ボックス 10">
            <a:extLst>
              <a:ext uri="{FF2B5EF4-FFF2-40B4-BE49-F238E27FC236}">
                <a16:creationId xmlns:a16="http://schemas.microsoft.com/office/drawing/2014/main" id="{B4575128-FDFF-4FC4-9756-F8AD436E244F}"/>
              </a:ext>
            </a:extLst>
          </p:cNvPr>
          <p:cNvSpPr txBox="1"/>
          <p:nvPr/>
        </p:nvSpPr>
        <p:spPr>
          <a:xfrm>
            <a:off x="395536" y="5949280"/>
            <a:ext cx="8136904" cy="523220"/>
          </a:xfrm>
          <a:prstGeom prst="rect">
            <a:avLst/>
          </a:prstGeom>
          <a:noFill/>
        </p:spPr>
        <p:txBody>
          <a:bodyPr wrap="square">
            <a:spAutoFit/>
          </a:bodyPr>
          <a:lstStyle/>
          <a:p>
            <a:r>
              <a:rPr lang="ja-JP" altLang="en-US" sz="2800"/>
              <a:t>非自明な結果は、わかってしまえばすべて自明</a:t>
            </a:r>
            <a:endParaRPr kumimoji="1" lang="ja-JP" altLang="en-US" sz="2800"/>
          </a:p>
        </p:txBody>
      </p:sp>
    </p:spTree>
    <p:extLst>
      <p:ext uri="{BB962C8B-B14F-4D97-AF65-F5344CB8AC3E}">
        <p14:creationId xmlns:p14="http://schemas.microsoft.com/office/powerpoint/2010/main" val="422222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719AAA-CD74-46EC-A935-E124FD78089D}"/>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6AF6B353-D59A-43A5-A909-8A832F765D31}"/>
              </a:ext>
            </a:extLst>
          </p:cNvPr>
          <p:cNvSpPr txBox="1"/>
          <p:nvPr/>
        </p:nvSpPr>
        <p:spPr>
          <a:xfrm>
            <a:off x="827584" y="5877272"/>
            <a:ext cx="7056784" cy="830997"/>
          </a:xfrm>
          <a:prstGeom prst="rect">
            <a:avLst/>
          </a:prstGeom>
          <a:noFill/>
        </p:spPr>
        <p:txBody>
          <a:bodyPr wrap="square" rtlCol="0">
            <a:spAutoFit/>
          </a:bodyPr>
          <a:lstStyle/>
          <a:p>
            <a:r>
              <a:rPr kumimoji="1" lang="ja-JP" altLang="en-US" sz="2400"/>
              <a:t>道が確率</a:t>
            </a:r>
            <a:r>
              <a:rPr kumimoji="1" lang="en-US" altLang="ja-JP" sz="2400" dirty="0"/>
              <a:t>p</a:t>
            </a:r>
            <a:r>
              <a:rPr kumimoji="1" lang="ja-JP" altLang="en-US" sz="2400"/>
              <a:t>で通行可能である場合、無事な道だけを通って左から右に通過できる</a:t>
            </a:r>
            <a:r>
              <a:rPr lang="ja-JP" altLang="en-US" sz="2400"/>
              <a:t>確率は？</a:t>
            </a:r>
            <a:endParaRPr lang="en-US" altLang="ja-JP" sz="2400" dirty="0"/>
          </a:p>
        </p:txBody>
      </p:sp>
      <p:sp>
        <p:nvSpPr>
          <p:cNvPr id="4" name="テキスト ボックス 3">
            <a:extLst>
              <a:ext uri="{FF2B5EF4-FFF2-40B4-BE49-F238E27FC236}">
                <a16:creationId xmlns:a16="http://schemas.microsoft.com/office/drawing/2014/main" id="{E277205B-3483-401E-B51E-8AB9943B5494}"/>
              </a:ext>
            </a:extLst>
          </p:cNvPr>
          <p:cNvSpPr txBox="1"/>
          <p:nvPr/>
        </p:nvSpPr>
        <p:spPr>
          <a:xfrm>
            <a:off x="683568" y="1124744"/>
            <a:ext cx="7571303" cy="461665"/>
          </a:xfrm>
          <a:prstGeom prst="rect">
            <a:avLst/>
          </a:prstGeom>
          <a:noFill/>
        </p:spPr>
        <p:txBody>
          <a:bodyPr wrap="none" rtlCol="0">
            <a:spAutoFit/>
          </a:bodyPr>
          <a:lstStyle/>
          <a:p>
            <a:r>
              <a:rPr kumimoji="1" lang="ja-JP" altLang="en-US" sz="2400"/>
              <a:t>碁盤の目状の道がところどころ通行止めになっている</a:t>
            </a:r>
          </a:p>
        </p:txBody>
      </p:sp>
      <p:grpSp>
        <p:nvGrpSpPr>
          <p:cNvPr id="5" name="グループ化 4">
            <a:extLst>
              <a:ext uri="{FF2B5EF4-FFF2-40B4-BE49-F238E27FC236}">
                <a16:creationId xmlns:a16="http://schemas.microsoft.com/office/drawing/2014/main" id="{7727BA19-72CC-490C-AFF6-784AF25B0093}"/>
              </a:ext>
            </a:extLst>
          </p:cNvPr>
          <p:cNvGrpSpPr/>
          <p:nvPr/>
        </p:nvGrpSpPr>
        <p:grpSpPr>
          <a:xfrm>
            <a:off x="827584" y="1844824"/>
            <a:ext cx="7443946" cy="3888432"/>
            <a:chOff x="827584" y="1916832"/>
            <a:chExt cx="7443946" cy="3888432"/>
          </a:xfrm>
        </p:grpSpPr>
        <p:sp>
          <p:nvSpPr>
            <p:cNvPr id="6" name="正方形/長方形 5">
              <a:extLst>
                <a:ext uri="{FF2B5EF4-FFF2-40B4-BE49-F238E27FC236}">
                  <a16:creationId xmlns:a16="http://schemas.microsoft.com/office/drawing/2014/main" id="{9DA45730-B8FF-4D0E-A8EF-CE78639244EB}"/>
                </a:ext>
              </a:extLst>
            </p:cNvPr>
            <p:cNvSpPr/>
            <p:nvPr/>
          </p:nvSpPr>
          <p:spPr>
            <a:xfrm>
              <a:off x="2483768"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378A82A-48D4-4A19-94BF-A1A5C2BDAAB5}"/>
                </a:ext>
              </a:extLst>
            </p:cNvPr>
            <p:cNvSpPr/>
            <p:nvPr/>
          </p:nvSpPr>
          <p:spPr>
            <a:xfrm>
              <a:off x="3347864"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7DA931-A15A-4CC4-8B88-2E17FEC9196E}"/>
                </a:ext>
              </a:extLst>
            </p:cNvPr>
            <p:cNvSpPr/>
            <p:nvPr/>
          </p:nvSpPr>
          <p:spPr>
            <a:xfrm>
              <a:off x="4211960"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D2B16E8-B869-4840-9303-42738091E6C8}"/>
                </a:ext>
              </a:extLst>
            </p:cNvPr>
            <p:cNvSpPr/>
            <p:nvPr/>
          </p:nvSpPr>
          <p:spPr>
            <a:xfrm>
              <a:off x="5076056"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0BFC70F-F51D-44BC-948B-CED4A869529A}"/>
                </a:ext>
              </a:extLst>
            </p:cNvPr>
            <p:cNvSpPr/>
            <p:nvPr/>
          </p:nvSpPr>
          <p:spPr>
            <a:xfrm>
              <a:off x="5940152" y="191683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D3DD3B0-FC94-420B-8C9B-308A9E7D8D69}"/>
                </a:ext>
              </a:extLst>
            </p:cNvPr>
            <p:cNvSpPr/>
            <p:nvPr/>
          </p:nvSpPr>
          <p:spPr>
            <a:xfrm>
              <a:off x="2483768"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04C40D9-9CDB-481E-85D3-E5940432F8CA}"/>
                </a:ext>
              </a:extLst>
            </p:cNvPr>
            <p:cNvSpPr/>
            <p:nvPr/>
          </p:nvSpPr>
          <p:spPr>
            <a:xfrm>
              <a:off x="3347864"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DF92314-028D-4537-8389-2BF77AF1AA38}"/>
                </a:ext>
              </a:extLst>
            </p:cNvPr>
            <p:cNvSpPr/>
            <p:nvPr/>
          </p:nvSpPr>
          <p:spPr>
            <a:xfrm>
              <a:off x="4211960"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33053E-4787-401B-8B8F-ADE8E013449F}"/>
                </a:ext>
              </a:extLst>
            </p:cNvPr>
            <p:cNvSpPr/>
            <p:nvPr/>
          </p:nvSpPr>
          <p:spPr>
            <a:xfrm>
              <a:off x="5076056"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C7B1237-CBDD-468E-AB0B-4C07235F58C8}"/>
                </a:ext>
              </a:extLst>
            </p:cNvPr>
            <p:cNvSpPr/>
            <p:nvPr/>
          </p:nvSpPr>
          <p:spPr>
            <a:xfrm>
              <a:off x="5940152" y="278092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AD3E675-82E0-4FC4-8C92-D8D42AD1BD80}"/>
                </a:ext>
              </a:extLst>
            </p:cNvPr>
            <p:cNvSpPr/>
            <p:nvPr/>
          </p:nvSpPr>
          <p:spPr>
            <a:xfrm>
              <a:off x="2483768"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50C6B924-CBE0-46C4-BFE2-2D09773F7D88}"/>
                </a:ext>
              </a:extLst>
            </p:cNvPr>
            <p:cNvSpPr/>
            <p:nvPr/>
          </p:nvSpPr>
          <p:spPr>
            <a:xfrm>
              <a:off x="3347864"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DC2D626-1B10-4A89-8DD2-3CFB4CF2ADAA}"/>
                </a:ext>
              </a:extLst>
            </p:cNvPr>
            <p:cNvSpPr/>
            <p:nvPr/>
          </p:nvSpPr>
          <p:spPr>
            <a:xfrm>
              <a:off x="4211960"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3013C15-5564-49F3-B298-C5F10ECA4EF3}"/>
                </a:ext>
              </a:extLst>
            </p:cNvPr>
            <p:cNvSpPr/>
            <p:nvPr/>
          </p:nvSpPr>
          <p:spPr>
            <a:xfrm>
              <a:off x="5076056"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ADEADE8-D7FA-4D79-8A96-9B08C6D14E6F}"/>
                </a:ext>
              </a:extLst>
            </p:cNvPr>
            <p:cNvSpPr/>
            <p:nvPr/>
          </p:nvSpPr>
          <p:spPr>
            <a:xfrm>
              <a:off x="5940152" y="364502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60148045-1508-4BC6-BEEF-AC1C13719061}"/>
                </a:ext>
              </a:extLst>
            </p:cNvPr>
            <p:cNvSpPr/>
            <p:nvPr/>
          </p:nvSpPr>
          <p:spPr>
            <a:xfrm>
              <a:off x="2483768"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F7E8E1E-210C-45E8-84FD-98FDE04D7828}"/>
                </a:ext>
              </a:extLst>
            </p:cNvPr>
            <p:cNvSpPr/>
            <p:nvPr/>
          </p:nvSpPr>
          <p:spPr>
            <a:xfrm>
              <a:off x="3347864"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B675D79D-81E7-453C-9EF8-B4E89E1D77CA}"/>
                </a:ext>
              </a:extLst>
            </p:cNvPr>
            <p:cNvSpPr/>
            <p:nvPr/>
          </p:nvSpPr>
          <p:spPr>
            <a:xfrm>
              <a:off x="4211960"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DC6AC4F-0A9F-47E3-BA5B-B4F1031BAF7B}"/>
                </a:ext>
              </a:extLst>
            </p:cNvPr>
            <p:cNvSpPr/>
            <p:nvPr/>
          </p:nvSpPr>
          <p:spPr>
            <a:xfrm>
              <a:off x="5076056"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3B6D9B0-407F-4C96-AE6A-E881C52BFDA4}"/>
                </a:ext>
              </a:extLst>
            </p:cNvPr>
            <p:cNvSpPr/>
            <p:nvPr/>
          </p:nvSpPr>
          <p:spPr>
            <a:xfrm>
              <a:off x="5940152" y="450912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0AD5C39-B079-42EB-8BB8-5525993B0416}"/>
                </a:ext>
              </a:extLst>
            </p:cNvPr>
            <p:cNvSpPr/>
            <p:nvPr/>
          </p:nvSpPr>
          <p:spPr>
            <a:xfrm>
              <a:off x="2483768"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870C8E3-CCEF-46A9-AB6C-E75AF72ABD42}"/>
                </a:ext>
              </a:extLst>
            </p:cNvPr>
            <p:cNvSpPr/>
            <p:nvPr/>
          </p:nvSpPr>
          <p:spPr>
            <a:xfrm>
              <a:off x="3347864"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562536B-D059-48E0-A0D8-24BA61A4912F}"/>
                </a:ext>
              </a:extLst>
            </p:cNvPr>
            <p:cNvSpPr/>
            <p:nvPr/>
          </p:nvSpPr>
          <p:spPr>
            <a:xfrm>
              <a:off x="4211960"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86E427D-BC6E-47C3-B7BA-0BB8ACCFFE5A}"/>
                </a:ext>
              </a:extLst>
            </p:cNvPr>
            <p:cNvSpPr/>
            <p:nvPr/>
          </p:nvSpPr>
          <p:spPr>
            <a:xfrm>
              <a:off x="5076056"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80439AA-D774-4FBE-BBBD-E28AA2F6681A}"/>
                </a:ext>
              </a:extLst>
            </p:cNvPr>
            <p:cNvSpPr/>
            <p:nvPr/>
          </p:nvSpPr>
          <p:spPr>
            <a:xfrm>
              <a:off x="5940152" y="537321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022A8D05-6254-4F16-AFB2-4DFEF4071E27}"/>
                </a:ext>
              </a:extLst>
            </p:cNvPr>
            <p:cNvCxnSpPr>
              <a:stCxn id="6" idx="2"/>
              <a:endCxn id="11" idx="0"/>
            </p:cNvCxnSpPr>
            <p:nvPr/>
          </p:nvCxnSpPr>
          <p:spPr>
            <a:xfrm>
              <a:off x="2699792"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6796432-B327-489B-9299-F8098B66DEEA}"/>
                </a:ext>
              </a:extLst>
            </p:cNvPr>
            <p:cNvCxnSpPr/>
            <p:nvPr/>
          </p:nvCxnSpPr>
          <p:spPr>
            <a:xfrm>
              <a:off x="3563888"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43FB5E7-A21A-4669-9F83-95857E0B194B}"/>
                </a:ext>
              </a:extLst>
            </p:cNvPr>
            <p:cNvCxnSpPr/>
            <p:nvPr/>
          </p:nvCxnSpPr>
          <p:spPr>
            <a:xfrm>
              <a:off x="4427984"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B18EC50-9E19-4322-B13C-60B53E52D5A1}"/>
                </a:ext>
              </a:extLst>
            </p:cNvPr>
            <p:cNvCxnSpPr/>
            <p:nvPr/>
          </p:nvCxnSpPr>
          <p:spPr>
            <a:xfrm>
              <a:off x="5292080"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A6F815B-90E4-4A92-9F96-AEADED37EE6D}"/>
                </a:ext>
              </a:extLst>
            </p:cNvPr>
            <p:cNvCxnSpPr/>
            <p:nvPr/>
          </p:nvCxnSpPr>
          <p:spPr>
            <a:xfrm>
              <a:off x="6156176" y="234888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0FBBE54-1D93-45D2-A8C9-167851BF6EB4}"/>
                </a:ext>
              </a:extLst>
            </p:cNvPr>
            <p:cNvCxnSpPr/>
            <p:nvPr/>
          </p:nvCxnSpPr>
          <p:spPr>
            <a:xfrm>
              <a:off x="2699792"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D00DE82-5353-4742-80D9-AED8894FDF6D}"/>
                </a:ext>
              </a:extLst>
            </p:cNvPr>
            <p:cNvCxnSpPr/>
            <p:nvPr/>
          </p:nvCxnSpPr>
          <p:spPr>
            <a:xfrm>
              <a:off x="3563888"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EB403DE-6190-47D0-8762-ABF67326D45D}"/>
                </a:ext>
              </a:extLst>
            </p:cNvPr>
            <p:cNvCxnSpPr/>
            <p:nvPr/>
          </p:nvCxnSpPr>
          <p:spPr>
            <a:xfrm>
              <a:off x="4427984"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778B714-6166-488D-8E42-5037CAC9FFDF}"/>
                </a:ext>
              </a:extLst>
            </p:cNvPr>
            <p:cNvCxnSpPr/>
            <p:nvPr/>
          </p:nvCxnSpPr>
          <p:spPr>
            <a:xfrm>
              <a:off x="5292080"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B44076F-7E9C-4047-B121-A877464912E6}"/>
                </a:ext>
              </a:extLst>
            </p:cNvPr>
            <p:cNvCxnSpPr/>
            <p:nvPr/>
          </p:nvCxnSpPr>
          <p:spPr>
            <a:xfrm>
              <a:off x="6156176" y="321297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E18BE29-86C1-4FAC-97F1-067A11551649}"/>
                </a:ext>
              </a:extLst>
            </p:cNvPr>
            <p:cNvCxnSpPr/>
            <p:nvPr/>
          </p:nvCxnSpPr>
          <p:spPr>
            <a:xfrm>
              <a:off x="2699792"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F2F19C-894F-467C-971F-58DDCFEBA8D7}"/>
                </a:ext>
              </a:extLst>
            </p:cNvPr>
            <p:cNvCxnSpPr/>
            <p:nvPr/>
          </p:nvCxnSpPr>
          <p:spPr>
            <a:xfrm>
              <a:off x="3563888"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C8CCCFF-6166-4F40-ABFC-0E9E298FDC94}"/>
                </a:ext>
              </a:extLst>
            </p:cNvPr>
            <p:cNvCxnSpPr/>
            <p:nvPr/>
          </p:nvCxnSpPr>
          <p:spPr>
            <a:xfrm>
              <a:off x="4427984"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C031A3F-03AA-488C-B059-394827130FF6}"/>
                </a:ext>
              </a:extLst>
            </p:cNvPr>
            <p:cNvCxnSpPr/>
            <p:nvPr/>
          </p:nvCxnSpPr>
          <p:spPr>
            <a:xfrm>
              <a:off x="5292080"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72CA9C-CF2E-497F-AD6C-846E0BE82EBB}"/>
                </a:ext>
              </a:extLst>
            </p:cNvPr>
            <p:cNvCxnSpPr/>
            <p:nvPr/>
          </p:nvCxnSpPr>
          <p:spPr>
            <a:xfrm>
              <a:off x="6156176" y="407707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039C8113-ECB2-48E1-8F64-45E319490DFB}"/>
                </a:ext>
              </a:extLst>
            </p:cNvPr>
            <p:cNvCxnSpPr/>
            <p:nvPr/>
          </p:nvCxnSpPr>
          <p:spPr>
            <a:xfrm>
              <a:off x="2699792"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A4C01B-3F1C-4C50-9467-6BDF86CC6FCE}"/>
                </a:ext>
              </a:extLst>
            </p:cNvPr>
            <p:cNvCxnSpPr/>
            <p:nvPr/>
          </p:nvCxnSpPr>
          <p:spPr>
            <a:xfrm>
              <a:off x="3563888"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650BD54-3E7E-4926-BB30-FC02DE03B1A3}"/>
                </a:ext>
              </a:extLst>
            </p:cNvPr>
            <p:cNvCxnSpPr/>
            <p:nvPr/>
          </p:nvCxnSpPr>
          <p:spPr>
            <a:xfrm>
              <a:off x="4427984"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623DA8D2-C95C-4CDE-8EA5-4D18CC734B83}"/>
                </a:ext>
              </a:extLst>
            </p:cNvPr>
            <p:cNvCxnSpPr/>
            <p:nvPr/>
          </p:nvCxnSpPr>
          <p:spPr>
            <a:xfrm>
              <a:off x="5292080"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7DF1B46-E555-447A-81FC-E92E86BE9378}"/>
                </a:ext>
              </a:extLst>
            </p:cNvPr>
            <p:cNvCxnSpPr/>
            <p:nvPr/>
          </p:nvCxnSpPr>
          <p:spPr>
            <a:xfrm>
              <a:off x="6156176" y="4941168"/>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6461878-5F1E-4E53-AD4F-A4AADB60145B}"/>
                </a:ext>
              </a:extLst>
            </p:cNvPr>
            <p:cNvCxnSpPr>
              <a:stCxn id="6" idx="3"/>
              <a:endCxn id="7" idx="1"/>
            </p:cNvCxnSpPr>
            <p:nvPr/>
          </p:nvCxnSpPr>
          <p:spPr>
            <a:xfrm>
              <a:off x="2915816"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34DAA1A-37C0-46DA-8896-EF919FB6F927}"/>
                </a:ext>
              </a:extLst>
            </p:cNvPr>
            <p:cNvCxnSpPr/>
            <p:nvPr/>
          </p:nvCxnSpPr>
          <p:spPr>
            <a:xfrm>
              <a:off x="3779912"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99A84C0-C55B-4A47-AB18-4869FA8423D7}"/>
                </a:ext>
              </a:extLst>
            </p:cNvPr>
            <p:cNvCxnSpPr/>
            <p:nvPr/>
          </p:nvCxnSpPr>
          <p:spPr>
            <a:xfrm>
              <a:off x="4644008"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94EEFED-E18D-4E54-9931-108891C66F79}"/>
                </a:ext>
              </a:extLst>
            </p:cNvPr>
            <p:cNvCxnSpPr/>
            <p:nvPr/>
          </p:nvCxnSpPr>
          <p:spPr>
            <a:xfrm>
              <a:off x="5508104" y="213285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F44C9EC-3D1A-431D-BD57-183E5442E6E5}"/>
                </a:ext>
              </a:extLst>
            </p:cNvPr>
            <p:cNvCxnSpPr/>
            <p:nvPr/>
          </p:nvCxnSpPr>
          <p:spPr>
            <a:xfrm>
              <a:off x="2915816"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27B4CB4-E25B-4D97-AD27-AB3D14E6E3CF}"/>
                </a:ext>
              </a:extLst>
            </p:cNvPr>
            <p:cNvCxnSpPr/>
            <p:nvPr/>
          </p:nvCxnSpPr>
          <p:spPr>
            <a:xfrm>
              <a:off x="3779912"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5897668-B46D-4E87-A4B7-0321EDC5FC11}"/>
                </a:ext>
              </a:extLst>
            </p:cNvPr>
            <p:cNvCxnSpPr/>
            <p:nvPr/>
          </p:nvCxnSpPr>
          <p:spPr>
            <a:xfrm>
              <a:off x="4644008"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4A70BFA-7A9C-4D10-A619-DD838DA921DD}"/>
                </a:ext>
              </a:extLst>
            </p:cNvPr>
            <p:cNvCxnSpPr/>
            <p:nvPr/>
          </p:nvCxnSpPr>
          <p:spPr>
            <a:xfrm>
              <a:off x="5508104" y="299695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C5A808F9-B1DA-4780-B2D5-5E62A57EB6A6}"/>
                </a:ext>
              </a:extLst>
            </p:cNvPr>
            <p:cNvCxnSpPr/>
            <p:nvPr/>
          </p:nvCxnSpPr>
          <p:spPr>
            <a:xfrm>
              <a:off x="2915816"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39746AE-F8DA-42DA-9910-38B501AA7921}"/>
                </a:ext>
              </a:extLst>
            </p:cNvPr>
            <p:cNvCxnSpPr/>
            <p:nvPr/>
          </p:nvCxnSpPr>
          <p:spPr>
            <a:xfrm>
              <a:off x="3779912"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747AA98-86CA-4370-A402-85ABF67EDB38}"/>
                </a:ext>
              </a:extLst>
            </p:cNvPr>
            <p:cNvCxnSpPr/>
            <p:nvPr/>
          </p:nvCxnSpPr>
          <p:spPr>
            <a:xfrm>
              <a:off x="4644008"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628759B9-7585-42BF-A1FA-E485C8AC432A}"/>
                </a:ext>
              </a:extLst>
            </p:cNvPr>
            <p:cNvCxnSpPr/>
            <p:nvPr/>
          </p:nvCxnSpPr>
          <p:spPr>
            <a:xfrm>
              <a:off x="5508104" y="386104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BC96B702-4783-4004-B613-6D143A7D9492}"/>
                </a:ext>
              </a:extLst>
            </p:cNvPr>
            <p:cNvCxnSpPr/>
            <p:nvPr/>
          </p:nvCxnSpPr>
          <p:spPr>
            <a:xfrm>
              <a:off x="2915816"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18E5FC3-AC53-4D92-B605-5E9F04BBB5B7}"/>
                </a:ext>
              </a:extLst>
            </p:cNvPr>
            <p:cNvCxnSpPr/>
            <p:nvPr/>
          </p:nvCxnSpPr>
          <p:spPr>
            <a:xfrm>
              <a:off x="3779912"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C406181-D6DF-4E09-B439-3878D773890B}"/>
                </a:ext>
              </a:extLst>
            </p:cNvPr>
            <p:cNvCxnSpPr/>
            <p:nvPr/>
          </p:nvCxnSpPr>
          <p:spPr>
            <a:xfrm>
              <a:off x="4644008"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AF1409F9-89D1-4D50-B36D-7750A2D95BD8}"/>
                </a:ext>
              </a:extLst>
            </p:cNvPr>
            <p:cNvCxnSpPr/>
            <p:nvPr/>
          </p:nvCxnSpPr>
          <p:spPr>
            <a:xfrm>
              <a:off x="5508104" y="472514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CEBAE9F-350B-4903-9E34-C75C5BA0E719}"/>
                </a:ext>
              </a:extLst>
            </p:cNvPr>
            <p:cNvCxnSpPr/>
            <p:nvPr/>
          </p:nvCxnSpPr>
          <p:spPr>
            <a:xfrm>
              <a:off x="2915816"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2F628CE-D97D-4825-803D-C72EE8F08563}"/>
                </a:ext>
              </a:extLst>
            </p:cNvPr>
            <p:cNvCxnSpPr/>
            <p:nvPr/>
          </p:nvCxnSpPr>
          <p:spPr>
            <a:xfrm>
              <a:off x="3779912"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49565D4F-184A-4A97-A56F-AF8CED204C86}"/>
                </a:ext>
              </a:extLst>
            </p:cNvPr>
            <p:cNvCxnSpPr/>
            <p:nvPr/>
          </p:nvCxnSpPr>
          <p:spPr>
            <a:xfrm>
              <a:off x="4644008"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C10DE8D-DAE7-4F18-A62D-3456B0AE767E}"/>
                </a:ext>
              </a:extLst>
            </p:cNvPr>
            <p:cNvCxnSpPr/>
            <p:nvPr/>
          </p:nvCxnSpPr>
          <p:spPr>
            <a:xfrm>
              <a:off x="5508104" y="558924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乗算 36">
              <a:extLst>
                <a:ext uri="{FF2B5EF4-FFF2-40B4-BE49-F238E27FC236}">
                  <a16:creationId xmlns:a16="http://schemas.microsoft.com/office/drawing/2014/main" id="{23E0838B-9E69-4389-B4CA-7B0E5E5CE03D}"/>
                </a:ext>
              </a:extLst>
            </p:cNvPr>
            <p:cNvSpPr/>
            <p:nvPr/>
          </p:nvSpPr>
          <p:spPr>
            <a:xfrm>
              <a:off x="2987824"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F7AF2C6-E31E-4FA0-B24A-00E8F7C33617}"/>
                </a:ext>
              </a:extLst>
            </p:cNvPr>
            <p:cNvSpPr/>
            <p:nvPr/>
          </p:nvSpPr>
          <p:spPr>
            <a:xfrm>
              <a:off x="4716016" y="19888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11F19D32-A907-4508-BE75-C25D2531803D}"/>
                </a:ext>
              </a:extLst>
            </p:cNvPr>
            <p:cNvSpPr/>
            <p:nvPr/>
          </p:nvSpPr>
          <p:spPr>
            <a:xfrm>
              <a:off x="2555776"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0C46869E-14DB-405B-829B-5417393D65DA}"/>
                </a:ext>
              </a:extLst>
            </p:cNvPr>
            <p:cNvSpPr/>
            <p:nvPr/>
          </p:nvSpPr>
          <p:spPr>
            <a:xfrm>
              <a:off x="3419872"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82F3A09C-0215-43D8-BA28-920632DD61EF}"/>
                </a:ext>
              </a:extLst>
            </p:cNvPr>
            <p:cNvSpPr/>
            <p:nvPr/>
          </p:nvSpPr>
          <p:spPr>
            <a:xfrm>
              <a:off x="4283968"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F48E8264-71DE-4855-849C-3B1103036D4F}"/>
                </a:ext>
              </a:extLst>
            </p:cNvPr>
            <p:cNvSpPr/>
            <p:nvPr/>
          </p:nvSpPr>
          <p:spPr>
            <a:xfrm>
              <a:off x="5148064" y="328498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4C52AE6-9545-42A0-9617-9CD93C43B2BA}"/>
                </a:ext>
              </a:extLst>
            </p:cNvPr>
            <p:cNvSpPr/>
            <p:nvPr/>
          </p:nvSpPr>
          <p:spPr>
            <a:xfrm>
              <a:off x="4283968"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636DBE02-CE11-4514-B96F-ED4EF9E455C9}"/>
                </a:ext>
              </a:extLst>
            </p:cNvPr>
            <p:cNvSpPr/>
            <p:nvPr/>
          </p:nvSpPr>
          <p:spPr>
            <a:xfrm>
              <a:off x="2555776"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D0A169F6-FB1C-44F4-A05A-24D204B7E6A8}"/>
                </a:ext>
              </a:extLst>
            </p:cNvPr>
            <p:cNvSpPr/>
            <p:nvPr/>
          </p:nvSpPr>
          <p:spPr>
            <a:xfrm>
              <a:off x="6012160"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DA0851F1-32CD-4951-AEB7-4B53452F6E1C}"/>
                </a:ext>
              </a:extLst>
            </p:cNvPr>
            <p:cNvSpPr/>
            <p:nvPr/>
          </p:nvSpPr>
          <p:spPr>
            <a:xfrm>
              <a:off x="6012160" y="24208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23B6A896-2D2B-4238-82E8-567547E7027D}"/>
                </a:ext>
              </a:extLst>
            </p:cNvPr>
            <p:cNvSpPr/>
            <p:nvPr/>
          </p:nvSpPr>
          <p:spPr>
            <a:xfrm>
              <a:off x="5148064"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7D183C17-DA0E-4AA0-AAB4-646AF8711608}"/>
                </a:ext>
              </a:extLst>
            </p:cNvPr>
            <p:cNvSpPr/>
            <p:nvPr/>
          </p:nvSpPr>
          <p:spPr>
            <a:xfrm>
              <a:off x="5580112"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FE9673C1-B650-40BC-AF82-6883DF2FCDDF}"/>
                </a:ext>
              </a:extLst>
            </p:cNvPr>
            <p:cNvSpPr/>
            <p:nvPr/>
          </p:nvSpPr>
          <p:spPr>
            <a:xfrm>
              <a:off x="3851920" y="544522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0B9FE35B-8033-4101-941A-09EF51C68F72}"/>
                </a:ext>
              </a:extLst>
            </p:cNvPr>
            <p:cNvSpPr/>
            <p:nvPr/>
          </p:nvSpPr>
          <p:spPr>
            <a:xfrm>
              <a:off x="2987824"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735E0F08-2A7C-43CB-804B-DE472569DCEC}"/>
                </a:ext>
              </a:extLst>
            </p:cNvPr>
            <p:cNvSpPr/>
            <p:nvPr/>
          </p:nvSpPr>
          <p:spPr>
            <a:xfrm>
              <a:off x="5580112"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1D2AE110-331E-4378-8DAD-D7F8BDC5A137}"/>
                </a:ext>
              </a:extLst>
            </p:cNvPr>
            <p:cNvSpPr/>
            <p:nvPr/>
          </p:nvSpPr>
          <p:spPr>
            <a:xfrm>
              <a:off x="2987824" y="285293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D6546A8F-5881-451A-A4F4-60A28C5F551E}"/>
                </a:ext>
              </a:extLst>
            </p:cNvPr>
            <p:cNvSpPr/>
            <p:nvPr/>
          </p:nvSpPr>
          <p:spPr>
            <a:xfrm>
              <a:off x="3419872" y="501317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08E07BAD-7B29-431D-8747-FE4E64E77790}"/>
                </a:ext>
              </a:extLst>
            </p:cNvPr>
            <p:cNvSpPr/>
            <p:nvPr/>
          </p:nvSpPr>
          <p:spPr>
            <a:xfrm>
              <a:off x="4716016" y="458112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0BD7DC-1895-4B09-9488-C7D88D0DAE2D}"/>
                </a:ext>
              </a:extLst>
            </p:cNvPr>
            <p:cNvSpPr/>
            <p:nvPr/>
          </p:nvSpPr>
          <p:spPr>
            <a:xfrm>
              <a:off x="5580112"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E7C397BD-2E0C-4FEF-893E-3F95F0E2EC1A}"/>
                </a:ext>
              </a:extLst>
            </p:cNvPr>
            <p:cNvSpPr/>
            <p:nvPr/>
          </p:nvSpPr>
          <p:spPr>
            <a:xfrm>
              <a:off x="2555776" y="414908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乗算 36">
              <a:extLst>
                <a:ext uri="{FF2B5EF4-FFF2-40B4-BE49-F238E27FC236}">
                  <a16:creationId xmlns:a16="http://schemas.microsoft.com/office/drawing/2014/main" id="{AE530CD2-A5E9-49ED-B563-017E7ABF039F}"/>
                </a:ext>
              </a:extLst>
            </p:cNvPr>
            <p:cNvSpPr/>
            <p:nvPr/>
          </p:nvSpPr>
          <p:spPr>
            <a:xfrm>
              <a:off x="4716016" y="371703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F33A5F78-A4E1-461F-9FB2-6EB334EB813C}"/>
                </a:ext>
              </a:extLst>
            </p:cNvPr>
            <p:cNvPicPr>
              <a:picLocks noChangeAspect="1"/>
            </p:cNvPicPr>
            <p:nvPr/>
          </p:nvPicPr>
          <p:blipFill>
            <a:blip r:embed="rId2"/>
            <a:stretch>
              <a:fillRect/>
            </a:stretch>
          </p:blipFill>
          <p:spPr>
            <a:xfrm flipH="1">
              <a:off x="827584" y="3356992"/>
              <a:ext cx="1355346" cy="909588"/>
            </a:xfrm>
            <a:prstGeom prst="rect">
              <a:avLst/>
            </a:prstGeom>
          </p:spPr>
        </p:pic>
        <p:pic>
          <p:nvPicPr>
            <p:cNvPr id="93" name="図 92">
              <a:extLst>
                <a:ext uri="{FF2B5EF4-FFF2-40B4-BE49-F238E27FC236}">
                  <a16:creationId xmlns:a16="http://schemas.microsoft.com/office/drawing/2014/main" id="{42AD6FF3-BD2F-418E-8DFE-6FD196C73DB2}"/>
                </a:ext>
              </a:extLst>
            </p:cNvPr>
            <p:cNvPicPr>
              <a:picLocks noChangeAspect="1"/>
            </p:cNvPicPr>
            <p:nvPr/>
          </p:nvPicPr>
          <p:blipFill>
            <a:blip r:embed="rId3"/>
            <a:stretch>
              <a:fillRect/>
            </a:stretch>
          </p:blipFill>
          <p:spPr>
            <a:xfrm>
              <a:off x="6804248" y="3140968"/>
              <a:ext cx="1467282" cy="1071116"/>
            </a:xfrm>
            <a:prstGeom prst="rect">
              <a:avLst/>
            </a:prstGeom>
          </p:spPr>
        </p:pic>
      </p:grpSp>
    </p:spTree>
    <p:extLst>
      <p:ext uri="{BB962C8B-B14F-4D97-AF65-F5344CB8AC3E}">
        <p14:creationId xmlns:p14="http://schemas.microsoft.com/office/powerpoint/2010/main" val="2805457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4FFF50-CD95-4A2B-A70C-44BAC7C46AE2}"/>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3" name="図 2">
            <a:extLst>
              <a:ext uri="{FF2B5EF4-FFF2-40B4-BE49-F238E27FC236}">
                <a16:creationId xmlns:a16="http://schemas.microsoft.com/office/drawing/2014/main" id="{CE39F605-5E3F-45E8-8626-F0EE905A9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2776"/>
            <a:ext cx="6192688" cy="4644516"/>
          </a:xfrm>
          <a:prstGeom prst="rect">
            <a:avLst/>
          </a:prstGeom>
        </p:spPr>
      </p:pic>
      <p:sp>
        <p:nvSpPr>
          <p:cNvPr id="4" name="テキスト ボックス 3">
            <a:extLst>
              <a:ext uri="{FF2B5EF4-FFF2-40B4-BE49-F238E27FC236}">
                <a16:creationId xmlns:a16="http://schemas.microsoft.com/office/drawing/2014/main" id="{BA4A49BA-B74C-412A-B422-E6D5AAD3DF24}"/>
              </a:ext>
            </a:extLst>
          </p:cNvPr>
          <p:cNvSpPr txBox="1"/>
          <p:nvPr/>
        </p:nvSpPr>
        <p:spPr>
          <a:xfrm>
            <a:off x="4644008" y="5733256"/>
            <a:ext cx="377141" cy="369332"/>
          </a:xfrm>
          <a:prstGeom prst="rect">
            <a:avLst/>
          </a:prstGeom>
          <a:noFill/>
        </p:spPr>
        <p:txBody>
          <a:bodyPr wrap="square" rtlCol="0">
            <a:spAutoFit/>
          </a:bodyPr>
          <a:lstStyle/>
          <a:p>
            <a:r>
              <a:rPr lang="en-US" altLang="ja-JP" dirty="0"/>
              <a:t>p</a:t>
            </a:r>
            <a:endParaRPr kumimoji="1" lang="ja-JP" altLang="en-US"/>
          </a:p>
        </p:txBody>
      </p:sp>
      <p:sp>
        <p:nvSpPr>
          <p:cNvPr id="5" name="テキスト ボックス 4">
            <a:extLst>
              <a:ext uri="{FF2B5EF4-FFF2-40B4-BE49-F238E27FC236}">
                <a16:creationId xmlns:a16="http://schemas.microsoft.com/office/drawing/2014/main" id="{BAAA2BBB-6973-4D29-BE48-B01384F24FCF}"/>
              </a:ext>
            </a:extLst>
          </p:cNvPr>
          <p:cNvSpPr txBox="1"/>
          <p:nvPr/>
        </p:nvSpPr>
        <p:spPr>
          <a:xfrm>
            <a:off x="2579264" y="3444801"/>
            <a:ext cx="1728192" cy="523220"/>
          </a:xfrm>
          <a:prstGeom prst="rect">
            <a:avLst/>
          </a:prstGeom>
          <a:noFill/>
        </p:spPr>
        <p:txBody>
          <a:bodyPr wrap="square" rtlCol="0">
            <a:spAutoFit/>
          </a:bodyPr>
          <a:lstStyle/>
          <a:p>
            <a:r>
              <a:rPr lang="ja-JP" altLang="en-US" sz="2800"/>
              <a:t>通行不能</a:t>
            </a:r>
            <a:endParaRPr kumimoji="1" lang="ja-JP" altLang="en-US" sz="2800"/>
          </a:p>
        </p:txBody>
      </p:sp>
      <p:sp>
        <p:nvSpPr>
          <p:cNvPr id="6" name="テキスト ボックス 5">
            <a:extLst>
              <a:ext uri="{FF2B5EF4-FFF2-40B4-BE49-F238E27FC236}">
                <a16:creationId xmlns:a16="http://schemas.microsoft.com/office/drawing/2014/main" id="{EA80DD56-0EAA-484F-ACEB-4FF1B5F2EDEB}"/>
              </a:ext>
            </a:extLst>
          </p:cNvPr>
          <p:cNvSpPr txBox="1"/>
          <p:nvPr/>
        </p:nvSpPr>
        <p:spPr>
          <a:xfrm>
            <a:off x="5580112" y="3426965"/>
            <a:ext cx="1728192" cy="523220"/>
          </a:xfrm>
          <a:prstGeom prst="rect">
            <a:avLst/>
          </a:prstGeom>
          <a:noFill/>
        </p:spPr>
        <p:txBody>
          <a:bodyPr wrap="square" rtlCol="0">
            <a:spAutoFit/>
          </a:bodyPr>
          <a:lstStyle/>
          <a:p>
            <a:r>
              <a:rPr lang="ja-JP" altLang="en-US" sz="2800"/>
              <a:t>通行可能</a:t>
            </a:r>
            <a:endParaRPr kumimoji="1" lang="ja-JP" altLang="en-US" sz="2800"/>
          </a:p>
        </p:txBody>
      </p:sp>
      <p:sp>
        <p:nvSpPr>
          <p:cNvPr id="7" name="テキスト ボックス 6">
            <a:extLst>
              <a:ext uri="{FF2B5EF4-FFF2-40B4-BE49-F238E27FC236}">
                <a16:creationId xmlns:a16="http://schemas.microsoft.com/office/drawing/2014/main" id="{C8DB5AD0-95A4-4BD0-B322-39ED73538032}"/>
              </a:ext>
            </a:extLst>
          </p:cNvPr>
          <p:cNvSpPr txBox="1"/>
          <p:nvPr/>
        </p:nvSpPr>
        <p:spPr>
          <a:xfrm>
            <a:off x="454526" y="948960"/>
            <a:ext cx="8234947" cy="369332"/>
          </a:xfrm>
          <a:prstGeom prst="rect">
            <a:avLst/>
          </a:prstGeom>
          <a:noFill/>
        </p:spPr>
        <p:txBody>
          <a:bodyPr wrap="none" rtlCol="0">
            <a:spAutoFit/>
          </a:bodyPr>
          <a:lstStyle/>
          <a:p>
            <a:r>
              <a:rPr kumimoji="1" lang="ja-JP" altLang="en-US"/>
              <a:t>ある確率</a:t>
            </a:r>
            <a:r>
              <a:rPr kumimoji="1" lang="en-US" altLang="ja-JP" dirty="0"/>
              <a:t>(0.5)</a:t>
            </a:r>
            <a:r>
              <a:rPr kumimoji="1" lang="ja-JP" altLang="en-US"/>
              <a:t>を境に「ほぼ通行不能」から「ほぼ通行可能」に急激に変化する</a:t>
            </a:r>
          </a:p>
        </p:txBody>
      </p:sp>
      <p:sp>
        <p:nvSpPr>
          <p:cNvPr id="8" name="テキスト ボックス 7">
            <a:extLst>
              <a:ext uri="{FF2B5EF4-FFF2-40B4-BE49-F238E27FC236}">
                <a16:creationId xmlns:a16="http://schemas.microsoft.com/office/drawing/2014/main" id="{86181B57-CDA5-44F5-AB7D-CD880C954108}"/>
              </a:ext>
            </a:extLst>
          </p:cNvPr>
          <p:cNvSpPr txBox="1"/>
          <p:nvPr/>
        </p:nvSpPr>
        <p:spPr>
          <a:xfrm>
            <a:off x="827584" y="6165304"/>
            <a:ext cx="7417415" cy="461665"/>
          </a:xfrm>
          <a:prstGeom prst="rect">
            <a:avLst/>
          </a:prstGeom>
          <a:noFill/>
        </p:spPr>
        <p:txBody>
          <a:bodyPr wrap="none" rtlCol="0">
            <a:spAutoFit/>
          </a:bodyPr>
          <a:lstStyle/>
          <a:p>
            <a:r>
              <a:rPr kumimoji="1" lang="ja-JP" altLang="en-US" sz="2400"/>
              <a:t>この現象を</a:t>
            </a:r>
            <a:r>
              <a:rPr kumimoji="1" lang="ja-JP" altLang="en-US" sz="2400">
                <a:solidFill>
                  <a:srgbClr val="FF0000"/>
                </a:solidFill>
              </a:rPr>
              <a:t>相転移</a:t>
            </a:r>
            <a:r>
              <a:rPr kumimoji="1" lang="ja-JP" altLang="en-US" sz="2400"/>
              <a:t>、相転移する確率</a:t>
            </a:r>
            <a:r>
              <a:rPr kumimoji="1" lang="en-US" altLang="ja-JP" sz="2400" dirty="0"/>
              <a:t>p</a:t>
            </a:r>
            <a:r>
              <a:rPr kumimoji="1" lang="ja-JP" altLang="en-US" sz="2400"/>
              <a:t>を</a:t>
            </a:r>
            <a:r>
              <a:rPr kumimoji="1" lang="ja-JP" altLang="en-US" sz="2400">
                <a:solidFill>
                  <a:srgbClr val="FF0000"/>
                </a:solidFill>
              </a:rPr>
              <a:t>臨界点</a:t>
            </a:r>
            <a:r>
              <a:rPr kumimoji="1" lang="ja-JP" altLang="en-US" sz="2400"/>
              <a:t>と呼ぶ</a:t>
            </a:r>
          </a:p>
        </p:txBody>
      </p:sp>
      <p:sp>
        <p:nvSpPr>
          <p:cNvPr id="9" name="テキスト ボックス 8">
            <a:extLst>
              <a:ext uri="{FF2B5EF4-FFF2-40B4-BE49-F238E27FC236}">
                <a16:creationId xmlns:a16="http://schemas.microsoft.com/office/drawing/2014/main" id="{208018B9-A685-47AD-A8A6-5833FA3077EF}"/>
              </a:ext>
            </a:extLst>
          </p:cNvPr>
          <p:cNvSpPr txBox="1"/>
          <p:nvPr/>
        </p:nvSpPr>
        <p:spPr>
          <a:xfrm rot="16200000">
            <a:off x="258778" y="3493750"/>
            <a:ext cx="2031325" cy="461665"/>
          </a:xfrm>
          <a:prstGeom prst="rect">
            <a:avLst/>
          </a:prstGeom>
          <a:noFill/>
        </p:spPr>
        <p:txBody>
          <a:bodyPr wrap="none" rtlCol="0">
            <a:spAutoFit/>
          </a:bodyPr>
          <a:lstStyle/>
          <a:p>
            <a:r>
              <a:rPr kumimoji="1" lang="ja-JP" altLang="en-US" sz="2400"/>
              <a:t>通行可能確率</a:t>
            </a:r>
          </a:p>
        </p:txBody>
      </p:sp>
    </p:spTree>
    <p:extLst>
      <p:ext uri="{BB962C8B-B14F-4D97-AF65-F5344CB8AC3E}">
        <p14:creationId xmlns:p14="http://schemas.microsoft.com/office/powerpoint/2010/main" val="642565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0A65D-78B3-455A-8F5D-9A470F4A1C3B}"/>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CF002EF-A44D-4372-8B5E-81F7CB84E51C}"/>
              </a:ext>
            </a:extLst>
          </p:cNvPr>
          <p:cNvSpPr txBox="1"/>
          <p:nvPr/>
        </p:nvSpPr>
        <p:spPr>
          <a:xfrm>
            <a:off x="323528" y="980728"/>
            <a:ext cx="8352928" cy="1080120"/>
          </a:xfrm>
          <a:prstGeom prst="rect">
            <a:avLst/>
          </a:prstGeom>
          <a:noFill/>
        </p:spPr>
        <p:txBody>
          <a:bodyPr wrap="square" rtlCol="0">
            <a:spAutoFit/>
          </a:bodyPr>
          <a:lstStyle/>
          <a:p>
            <a:r>
              <a:rPr lang="ja-JP" altLang="en-US" sz="3200" dirty="0"/>
              <a:t>お互いに通行可能なサイトをまとめたものを</a:t>
            </a:r>
            <a:endParaRPr lang="en-US" altLang="ja-JP" sz="3200" dirty="0"/>
          </a:p>
          <a:p>
            <a:r>
              <a:rPr kumimoji="1" lang="ja-JP" altLang="en-US" sz="3200" dirty="0">
                <a:solidFill>
                  <a:srgbClr val="011893"/>
                </a:solidFill>
              </a:rPr>
              <a:t>クラスター</a:t>
            </a:r>
            <a:r>
              <a:rPr kumimoji="1" lang="ja-JP" altLang="en-US" sz="3200" dirty="0"/>
              <a:t>と呼ぶ</a:t>
            </a:r>
          </a:p>
        </p:txBody>
      </p:sp>
      <p:grpSp>
        <p:nvGrpSpPr>
          <p:cNvPr id="98" name="グループ化 97">
            <a:extLst>
              <a:ext uri="{FF2B5EF4-FFF2-40B4-BE49-F238E27FC236}">
                <a16:creationId xmlns:a16="http://schemas.microsoft.com/office/drawing/2014/main" id="{21833305-8651-4062-9620-28846A9C1A32}"/>
              </a:ext>
            </a:extLst>
          </p:cNvPr>
          <p:cNvGrpSpPr/>
          <p:nvPr/>
        </p:nvGrpSpPr>
        <p:grpSpPr>
          <a:xfrm>
            <a:off x="5796136" y="2132856"/>
            <a:ext cx="2736304" cy="2736304"/>
            <a:chOff x="3707904" y="2492896"/>
            <a:chExt cx="3888432" cy="3888432"/>
          </a:xfrm>
        </p:grpSpPr>
        <p:sp>
          <p:nvSpPr>
            <p:cNvPr id="5" name="正方形/長方形 4">
              <a:extLst>
                <a:ext uri="{FF2B5EF4-FFF2-40B4-BE49-F238E27FC236}">
                  <a16:creationId xmlns:a16="http://schemas.microsoft.com/office/drawing/2014/main" id="{259D9ED5-D015-42BC-B76D-1B73E7FBE2B8}"/>
                </a:ext>
              </a:extLst>
            </p:cNvPr>
            <p:cNvSpPr/>
            <p:nvPr/>
          </p:nvSpPr>
          <p:spPr>
            <a:xfrm>
              <a:off x="3707904"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7C3068F-A6D0-4D30-9990-4799F4CE2D26}"/>
                </a:ext>
              </a:extLst>
            </p:cNvPr>
            <p:cNvSpPr/>
            <p:nvPr/>
          </p:nvSpPr>
          <p:spPr>
            <a:xfrm>
              <a:off x="4572000"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CF9A515-C62B-44F8-A017-4FD097B3019D}"/>
                </a:ext>
              </a:extLst>
            </p:cNvPr>
            <p:cNvSpPr/>
            <p:nvPr/>
          </p:nvSpPr>
          <p:spPr>
            <a:xfrm>
              <a:off x="5436096"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F388469-8840-4D0A-A6F2-FEC06E6BB125}"/>
                </a:ext>
              </a:extLst>
            </p:cNvPr>
            <p:cNvSpPr/>
            <p:nvPr/>
          </p:nvSpPr>
          <p:spPr>
            <a:xfrm>
              <a:off x="6300192"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0C1F670-A618-4749-9D4E-102FF0A83EE1}"/>
                </a:ext>
              </a:extLst>
            </p:cNvPr>
            <p:cNvSpPr/>
            <p:nvPr/>
          </p:nvSpPr>
          <p:spPr>
            <a:xfrm>
              <a:off x="7164288" y="2492896"/>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143A308-50EC-4E7D-94FA-DD7021C722C4}"/>
                </a:ext>
              </a:extLst>
            </p:cNvPr>
            <p:cNvSpPr/>
            <p:nvPr/>
          </p:nvSpPr>
          <p:spPr>
            <a:xfrm>
              <a:off x="3707904"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C57CB-B241-4002-9BAD-01453FFA8F48}"/>
                </a:ext>
              </a:extLst>
            </p:cNvPr>
            <p:cNvSpPr/>
            <p:nvPr/>
          </p:nvSpPr>
          <p:spPr>
            <a:xfrm>
              <a:off x="4572000"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E8A8FC6-C8F4-46C1-B8C9-D0047A6B6853}"/>
                </a:ext>
              </a:extLst>
            </p:cNvPr>
            <p:cNvSpPr/>
            <p:nvPr/>
          </p:nvSpPr>
          <p:spPr>
            <a:xfrm>
              <a:off x="5436096" y="3356992"/>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AB89D3F-DA65-4195-95EE-C5F07C1C3232}"/>
                </a:ext>
              </a:extLst>
            </p:cNvPr>
            <p:cNvSpPr/>
            <p:nvPr/>
          </p:nvSpPr>
          <p:spPr>
            <a:xfrm>
              <a:off x="6300192"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30E2E00-D731-4D1D-B272-1793BD6E0514}"/>
                </a:ext>
              </a:extLst>
            </p:cNvPr>
            <p:cNvSpPr/>
            <p:nvPr/>
          </p:nvSpPr>
          <p:spPr>
            <a:xfrm>
              <a:off x="7164288" y="3356992"/>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ADAA3AF-42AC-4923-B289-9C82E78CB33F}"/>
                </a:ext>
              </a:extLst>
            </p:cNvPr>
            <p:cNvSpPr/>
            <p:nvPr/>
          </p:nvSpPr>
          <p:spPr>
            <a:xfrm>
              <a:off x="3707904"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B83A49B-D2EF-4489-B4D1-BB79814F790F}"/>
                </a:ext>
              </a:extLst>
            </p:cNvPr>
            <p:cNvSpPr/>
            <p:nvPr/>
          </p:nvSpPr>
          <p:spPr>
            <a:xfrm>
              <a:off x="4572000"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5A3DE96-66D1-407E-9A58-CF36333029C3}"/>
                </a:ext>
              </a:extLst>
            </p:cNvPr>
            <p:cNvSpPr/>
            <p:nvPr/>
          </p:nvSpPr>
          <p:spPr>
            <a:xfrm>
              <a:off x="5436096" y="4221088"/>
              <a:ext cx="432048" cy="43204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D7A45AD-B553-457E-81BB-82CFD7821950}"/>
                </a:ext>
              </a:extLst>
            </p:cNvPr>
            <p:cNvSpPr/>
            <p:nvPr/>
          </p:nvSpPr>
          <p:spPr>
            <a:xfrm>
              <a:off x="6300192"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3A4AE29-51DC-4733-96DF-68F8CA3EC57D}"/>
                </a:ext>
              </a:extLst>
            </p:cNvPr>
            <p:cNvSpPr/>
            <p:nvPr/>
          </p:nvSpPr>
          <p:spPr>
            <a:xfrm>
              <a:off x="7164288" y="4221088"/>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7BB3541-6A1A-4CFE-9F2B-9AEAD1E4EDB5}"/>
                </a:ext>
              </a:extLst>
            </p:cNvPr>
            <p:cNvSpPr/>
            <p:nvPr/>
          </p:nvSpPr>
          <p:spPr>
            <a:xfrm>
              <a:off x="3707904"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A0D5EAD3-0A54-42EB-906A-0BEE88F8E211}"/>
                </a:ext>
              </a:extLst>
            </p:cNvPr>
            <p:cNvSpPr/>
            <p:nvPr/>
          </p:nvSpPr>
          <p:spPr>
            <a:xfrm>
              <a:off x="4572000"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9EB9FD3-A2D8-4F02-8D8F-39334AA77E61}"/>
                </a:ext>
              </a:extLst>
            </p:cNvPr>
            <p:cNvSpPr/>
            <p:nvPr/>
          </p:nvSpPr>
          <p:spPr>
            <a:xfrm>
              <a:off x="5436096"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16E8BBE-B612-4F15-B9DE-E0F077FE735A}"/>
                </a:ext>
              </a:extLst>
            </p:cNvPr>
            <p:cNvSpPr/>
            <p:nvPr/>
          </p:nvSpPr>
          <p:spPr>
            <a:xfrm>
              <a:off x="6300192"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025F522C-8159-41A0-AC8A-51F78C801E2F}"/>
                </a:ext>
              </a:extLst>
            </p:cNvPr>
            <p:cNvSpPr/>
            <p:nvPr/>
          </p:nvSpPr>
          <p:spPr>
            <a:xfrm>
              <a:off x="7164288" y="5085184"/>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363126D-AF8F-448B-9774-763A2D9266F1}"/>
                </a:ext>
              </a:extLst>
            </p:cNvPr>
            <p:cNvSpPr/>
            <p:nvPr/>
          </p:nvSpPr>
          <p:spPr>
            <a:xfrm>
              <a:off x="3707904"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BECA956-C57F-4D1B-BE8D-2AD08AFC2E83}"/>
                </a:ext>
              </a:extLst>
            </p:cNvPr>
            <p:cNvSpPr/>
            <p:nvPr/>
          </p:nvSpPr>
          <p:spPr>
            <a:xfrm>
              <a:off x="4572000"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C73D1E9-D8A7-42FB-881D-D179CD9E7295}"/>
                </a:ext>
              </a:extLst>
            </p:cNvPr>
            <p:cNvSpPr/>
            <p:nvPr/>
          </p:nvSpPr>
          <p:spPr>
            <a:xfrm>
              <a:off x="5436096"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1107E52-8D9E-49FD-9F46-CF6A7C2BBCC8}"/>
                </a:ext>
              </a:extLst>
            </p:cNvPr>
            <p:cNvSpPr/>
            <p:nvPr/>
          </p:nvSpPr>
          <p:spPr>
            <a:xfrm>
              <a:off x="6300192"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2EB4595-1F3D-4294-BA35-33CED5F7073D}"/>
                </a:ext>
              </a:extLst>
            </p:cNvPr>
            <p:cNvSpPr/>
            <p:nvPr/>
          </p:nvSpPr>
          <p:spPr>
            <a:xfrm>
              <a:off x="7164288" y="5949280"/>
              <a:ext cx="432048"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74BA1B21-B559-4928-9C68-9D0E1C6CF331}"/>
                </a:ext>
              </a:extLst>
            </p:cNvPr>
            <p:cNvCxnSpPr>
              <a:stCxn id="5" idx="2"/>
              <a:endCxn id="10" idx="0"/>
            </p:cNvCxnSpPr>
            <p:nvPr/>
          </p:nvCxnSpPr>
          <p:spPr>
            <a:xfrm>
              <a:off x="3923928"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E8BCE45-DBB4-4B4E-B1AF-E0FD6F1A8C3F}"/>
                </a:ext>
              </a:extLst>
            </p:cNvPr>
            <p:cNvCxnSpPr/>
            <p:nvPr/>
          </p:nvCxnSpPr>
          <p:spPr>
            <a:xfrm>
              <a:off x="4788024"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A7A9307-B4A1-428C-A125-D89B914770B6}"/>
                </a:ext>
              </a:extLst>
            </p:cNvPr>
            <p:cNvCxnSpPr/>
            <p:nvPr/>
          </p:nvCxnSpPr>
          <p:spPr>
            <a:xfrm>
              <a:off x="5652120"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54375C-B983-4251-923E-1967107F3BB8}"/>
                </a:ext>
              </a:extLst>
            </p:cNvPr>
            <p:cNvCxnSpPr/>
            <p:nvPr/>
          </p:nvCxnSpPr>
          <p:spPr>
            <a:xfrm>
              <a:off x="6516216"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13EA48-AC49-4839-9448-DF3E200AA126}"/>
                </a:ext>
              </a:extLst>
            </p:cNvPr>
            <p:cNvCxnSpPr/>
            <p:nvPr/>
          </p:nvCxnSpPr>
          <p:spPr>
            <a:xfrm>
              <a:off x="7380312" y="2924944"/>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B78622F-5170-418A-89B8-D22E7DCF0DFC}"/>
                </a:ext>
              </a:extLst>
            </p:cNvPr>
            <p:cNvCxnSpPr/>
            <p:nvPr/>
          </p:nvCxnSpPr>
          <p:spPr>
            <a:xfrm>
              <a:off x="3923928"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8143C3E-0FC4-419F-935F-DC292927D6A6}"/>
                </a:ext>
              </a:extLst>
            </p:cNvPr>
            <p:cNvCxnSpPr/>
            <p:nvPr/>
          </p:nvCxnSpPr>
          <p:spPr>
            <a:xfrm>
              <a:off x="4788024"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3120E4A-FC39-42A6-B42E-135D17FB7AD1}"/>
                </a:ext>
              </a:extLst>
            </p:cNvPr>
            <p:cNvCxnSpPr/>
            <p:nvPr/>
          </p:nvCxnSpPr>
          <p:spPr>
            <a:xfrm>
              <a:off x="5652120"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C48DB02-3229-4AF5-982A-CA3DB5FD3BB9}"/>
                </a:ext>
              </a:extLst>
            </p:cNvPr>
            <p:cNvCxnSpPr/>
            <p:nvPr/>
          </p:nvCxnSpPr>
          <p:spPr>
            <a:xfrm>
              <a:off x="6516216"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750CFCF-898C-424A-BBA9-F1DD33185E4B}"/>
                </a:ext>
              </a:extLst>
            </p:cNvPr>
            <p:cNvCxnSpPr/>
            <p:nvPr/>
          </p:nvCxnSpPr>
          <p:spPr>
            <a:xfrm>
              <a:off x="7380312" y="378904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0F5516E9-AE16-47BE-9DF7-61BEE3575FAF}"/>
                </a:ext>
              </a:extLst>
            </p:cNvPr>
            <p:cNvCxnSpPr/>
            <p:nvPr/>
          </p:nvCxnSpPr>
          <p:spPr>
            <a:xfrm>
              <a:off x="3923928"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82F30940-3F10-4598-B6C2-3706FEBB03D8}"/>
                </a:ext>
              </a:extLst>
            </p:cNvPr>
            <p:cNvCxnSpPr/>
            <p:nvPr/>
          </p:nvCxnSpPr>
          <p:spPr>
            <a:xfrm>
              <a:off x="4788024"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4449A7E-CF13-42AF-8FBF-C063E4106344}"/>
                </a:ext>
              </a:extLst>
            </p:cNvPr>
            <p:cNvCxnSpPr/>
            <p:nvPr/>
          </p:nvCxnSpPr>
          <p:spPr>
            <a:xfrm>
              <a:off x="5652120"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A9D9AFE-9976-48D2-A12A-9306D1DB2EFD}"/>
                </a:ext>
              </a:extLst>
            </p:cNvPr>
            <p:cNvCxnSpPr/>
            <p:nvPr/>
          </p:nvCxnSpPr>
          <p:spPr>
            <a:xfrm>
              <a:off x="6516216"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8042668-AB12-4FAD-9908-1C36661F97B7}"/>
                </a:ext>
              </a:extLst>
            </p:cNvPr>
            <p:cNvCxnSpPr/>
            <p:nvPr/>
          </p:nvCxnSpPr>
          <p:spPr>
            <a:xfrm>
              <a:off x="7380312" y="4653136"/>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4405BDE-65EF-4106-8E2C-9A62849B9D80}"/>
                </a:ext>
              </a:extLst>
            </p:cNvPr>
            <p:cNvCxnSpPr/>
            <p:nvPr/>
          </p:nvCxnSpPr>
          <p:spPr>
            <a:xfrm>
              <a:off x="3923928"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FF53C5-83D4-4A82-884F-8EF5734B1C2C}"/>
                </a:ext>
              </a:extLst>
            </p:cNvPr>
            <p:cNvCxnSpPr/>
            <p:nvPr/>
          </p:nvCxnSpPr>
          <p:spPr>
            <a:xfrm>
              <a:off x="4788024"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90F9B01-D7CE-4F79-9A4D-6F5207BBBB41}"/>
                </a:ext>
              </a:extLst>
            </p:cNvPr>
            <p:cNvCxnSpPr/>
            <p:nvPr/>
          </p:nvCxnSpPr>
          <p:spPr>
            <a:xfrm>
              <a:off x="5652120"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402BD03-4F3D-45B0-A607-49754EAA0662}"/>
                </a:ext>
              </a:extLst>
            </p:cNvPr>
            <p:cNvCxnSpPr/>
            <p:nvPr/>
          </p:nvCxnSpPr>
          <p:spPr>
            <a:xfrm>
              <a:off x="6516216"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9F19EF9-B2F6-46EB-A38A-C0F8ED017108}"/>
                </a:ext>
              </a:extLst>
            </p:cNvPr>
            <p:cNvCxnSpPr/>
            <p:nvPr/>
          </p:nvCxnSpPr>
          <p:spPr>
            <a:xfrm>
              <a:off x="7380312" y="5517232"/>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887804B-E382-434A-B927-645EF59D72B4}"/>
                </a:ext>
              </a:extLst>
            </p:cNvPr>
            <p:cNvCxnSpPr>
              <a:stCxn id="5" idx="3"/>
              <a:endCxn id="6" idx="1"/>
            </p:cNvCxnSpPr>
            <p:nvPr/>
          </p:nvCxnSpPr>
          <p:spPr>
            <a:xfrm>
              <a:off x="4139952"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16CBC0B-A141-4653-AC6E-375B410B956D}"/>
                </a:ext>
              </a:extLst>
            </p:cNvPr>
            <p:cNvCxnSpPr/>
            <p:nvPr/>
          </p:nvCxnSpPr>
          <p:spPr>
            <a:xfrm>
              <a:off x="5004048"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1D0DBAF8-84EF-44F8-A4FF-AD94D277F178}"/>
                </a:ext>
              </a:extLst>
            </p:cNvPr>
            <p:cNvCxnSpPr/>
            <p:nvPr/>
          </p:nvCxnSpPr>
          <p:spPr>
            <a:xfrm>
              <a:off x="5868144"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9724DAE-77E3-4BDD-8716-E68ADCD221C4}"/>
                </a:ext>
              </a:extLst>
            </p:cNvPr>
            <p:cNvCxnSpPr/>
            <p:nvPr/>
          </p:nvCxnSpPr>
          <p:spPr>
            <a:xfrm>
              <a:off x="6732240" y="2708920"/>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FCB704E-7910-421D-9775-C0C2C39F85A9}"/>
                </a:ext>
              </a:extLst>
            </p:cNvPr>
            <p:cNvCxnSpPr/>
            <p:nvPr/>
          </p:nvCxnSpPr>
          <p:spPr>
            <a:xfrm>
              <a:off x="4139952"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3D400F9-558A-4243-BA47-90FAD42EE52F}"/>
                </a:ext>
              </a:extLst>
            </p:cNvPr>
            <p:cNvCxnSpPr/>
            <p:nvPr/>
          </p:nvCxnSpPr>
          <p:spPr>
            <a:xfrm>
              <a:off x="5004048"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D993C5E-5364-4C4D-9DE0-D3BA53D66871}"/>
                </a:ext>
              </a:extLst>
            </p:cNvPr>
            <p:cNvCxnSpPr/>
            <p:nvPr/>
          </p:nvCxnSpPr>
          <p:spPr>
            <a:xfrm>
              <a:off x="5868144"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01B2101-B619-4B22-9CC6-2DDF533A7227}"/>
                </a:ext>
              </a:extLst>
            </p:cNvPr>
            <p:cNvCxnSpPr/>
            <p:nvPr/>
          </p:nvCxnSpPr>
          <p:spPr>
            <a:xfrm>
              <a:off x="6732240" y="3573016"/>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457E601C-1ACB-4BBB-8B78-4BF7E3E62FE6}"/>
                </a:ext>
              </a:extLst>
            </p:cNvPr>
            <p:cNvCxnSpPr/>
            <p:nvPr/>
          </p:nvCxnSpPr>
          <p:spPr>
            <a:xfrm>
              <a:off x="4139952"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86BAD4D-B41A-4B4B-8365-B1D0049A9272}"/>
                </a:ext>
              </a:extLst>
            </p:cNvPr>
            <p:cNvCxnSpPr/>
            <p:nvPr/>
          </p:nvCxnSpPr>
          <p:spPr>
            <a:xfrm>
              <a:off x="5004048"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38AAE113-1F8B-4DBA-9ED3-189E4B1D13ED}"/>
                </a:ext>
              </a:extLst>
            </p:cNvPr>
            <p:cNvCxnSpPr/>
            <p:nvPr/>
          </p:nvCxnSpPr>
          <p:spPr>
            <a:xfrm>
              <a:off x="5868144"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E4D0EAC-4FEA-49E9-84D9-151A110C517F}"/>
                </a:ext>
              </a:extLst>
            </p:cNvPr>
            <p:cNvCxnSpPr/>
            <p:nvPr/>
          </p:nvCxnSpPr>
          <p:spPr>
            <a:xfrm>
              <a:off x="6732240" y="4437112"/>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A95C550D-714C-4ACA-8021-EC1B50F82292}"/>
                </a:ext>
              </a:extLst>
            </p:cNvPr>
            <p:cNvCxnSpPr/>
            <p:nvPr/>
          </p:nvCxnSpPr>
          <p:spPr>
            <a:xfrm>
              <a:off x="4139952"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064CE7D-77EF-4ADA-A137-2296195117B1}"/>
                </a:ext>
              </a:extLst>
            </p:cNvPr>
            <p:cNvCxnSpPr/>
            <p:nvPr/>
          </p:nvCxnSpPr>
          <p:spPr>
            <a:xfrm>
              <a:off x="5004048"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48938D9-2C5C-4D55-8A3F-9E38273710EA}"/>
                </a:ext>
              </a:extLst>
            </p:cNvPr>
            <p:cNvCxnSpPr/>
            <p:nvPr/>
          </p:nvCxnSpPr>
          <p:spPr>
            <a:xfrm>
              <a:off x="5868144"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100004B-8358-4519-86FB-AEEC3C918FCB}"/>
                </a:ext>
              </a:extLst>
            </p:cNvPr>
            <p:cNvCxnSpPr/>
            <p:nvPr/>
          </p:nvCxnSpPr>
          <p:spPr>
            <a:xfrm>
              <a:off x="6732240" y="5301208"/>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FD845897-5ED2-4179-A09A-31EED02F2BEF}"/>
                </a:ext>
              </a:extLst>
            </p:cNvPr>
            <p:cNvCxnSpPr/>
            <p:nvPr/>
          </p:nvCxnSpPr>
          <p:spPr>
            <a:xfrm>
              <a:off x="4139952"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343A8B6-DBBF-4F9D-AD9C-B4FAFD2ADCA0}"/>
                </a:ext>
              </a:extLst>
            </p:cNvPr>
            <p:cNvCxnSpPr/>
            <p:nvPr/>
          </p:nvCxnSpPr>
          <p:spPr>
            <a:xfrm>
              <a:off x="5004048"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13DA24FB-76F6-4FAE-99F1-D49451132B8B}"/>
                </a:ext>
              </a:extLst>
            </p:cNvPr>
            <p:cNvCxnSpPr/>
            <p:nvPr/>
          </p:nvCxnSpPr>
          <p:spPr>
            <a:xfrm>
              <a:off x="5868144"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2B8A768-BCD0-4812-918A-C5F9E12EFBAF}"/>
                </a:ext>
              </a:extLst>
            </p:cNvPr>
            <p:cNvCxnSpPr/>
            <p:nvPr/>
          </p:nvCxnSpPr>
          <p:spPr>
            <a:xfrm>
              <a:off x="6732240" y="6165304"/>
              <a:ext cx="432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乗算 36">
              <a:extLst>
                <a:ext uri="{FF2B5EF4-FFF2-40B4-BE49-F238E27FC236}">
                  <a16:creationId xmlns:a16="http://schemas.microsoft.com/office/drawing/2014/main" id="{AC4B1CEB-8582-4CFE-8E2F-21235CB678F6}"/>
                </a:ext>
              </a:extLst>
            </p:cNvPr>
            <p:cNvSpPr/>
            <p:nvPr/>
          </p:nvSpPr>
          <p:spPr>
            <a:xfrm>
              <a:off x="4211960"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乗算 36">
              <a:extLst>
                <a:ext uri="{FF2B5EF4-FFF2-40B4-BE49-F238E27FC236}">
                  <a16:creationId xmlns:a16="http://schemas.microsoft.com/office/drawing/2014/main" id="{B84FC3D1-9651-486F-8D40-2D2E4F7B2197}"/>
                </a:ext>
              </a:extLst>
            </p:cNvPr>
            <p:cNvSpPr/>
            <p:nvPr/>
          </p:nvSpPr>
          <p:spPr>
            <a:xfrm>
              <a:off x="5940152"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乗算 36">
              <a:extLst>
                <a:ext uri="{FF2B5EF4-FFF2-40B4-BE49-F238E27FC236}">
                  <a16:creationId xmlns:a16="http://schemas.microsoft.com/office/drawing/2014/main" id="{076213FD-F10B-4D51-AA14-48117685ABBA}"/>
                </a:ext>
              </a:extLst>
            </p:cNvPr>
            <p:cNvSpPr/>
            <p:nvPr/>
          </p:nvSpPr>
          <p:spPr>
            <a:xfrm>
              <a:off x="3779912"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乗算 36">
              <a:extLst>
                <a:ext uri="{FF2B5EF4-FFF2-40B4-BE49-F238E27FC236}">
                  <a16:creationId xmlns:a16="http://schemas.microsoft.com/office/drawing/2014/main" id="{5EA1A998-7C26-4AA7-9F3E-2526793D2C09}"/>
                </a:ext>
              </a:extLst>
            </p:cNvPr>
            <p:cNvSpPr/>
            <p:nvPr/>
          </p:nvSpPr>
          <p:spPr>
            <a:xfrm>
              <a:off x="4644008"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乗算 36">
              <a:extLst>
                <a:ext uri="{FF2B5EF4-FFF2-40B4-BE49-F238E27FC236}">
                  <a16:creationId xmlns:a16="http://schemas.microsoft.com/office/drawing/2014/main" id="{2D6BDCE0-8D4B-4CD5-897E-7D0B452AC30D}"/>
                </a:ext>
              </a:extLst>
            </p:cNvPr>
            <p:cNvSpPr/>
            <p:nvPr/>
          </p:nvSpPr>
          <p:spPr>
            <a:xfrm>
              <a:off x="5508104"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乗算 36">
              <a:extLst>
                <a:ext uri="{FF2B5EF4-FFF2-40B4-BE49-F238E27FC236}">
                  <a16:creationId xmlns:a16="http://schemas.microsoft.com/office/drawing/2014/main" id="{B4AB7A5F-151C-4106-B3D8-E3AC7A3B79A9}"/>
                </a:ext>
              </a:extLst>
            </p:cNvPr>
            <p:cNvSpPr/>
            <p:nvPr/>
          </p:nvSpPr>
          <p:spPr>
            <a:xfrm>
              <a:off x="6372200" y="386104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乗算 36">
              <a:extLst>
                <a:ext uri="{FF2B5EF4-FFF2-40B4-BE49-F238E27FC236}">
                  <a16:creationId xmlns:a16="http://schemas.microsoft.com/office/drawing/2014/main" id="{340418E8-8B95-4E31-A5B9-3BF40A143935}"/>
                </a:ext>
              </a:extLst>
            </p:cNvPr>
            <p:cNvSpPr/>
            <p:nvPr/>
          </p:nvSpPr>
          <p:spPr>
            <a:xfrm>
              <a:off x="5508104"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乗算 36">
              <a:extLst>
                <a:ext uri="{FF2B5EF4-FFF2-40B4-BE49-F238E27FC236}">
                  <a16:creationId xmlns:a16="http://schemas.microsoft.com/office/drawing/2014/main" id="{364D5A8A-3110-4621-A51C-FC0E764CEA29}"/>
                </a:ext>
              </a:extLst>
            </p:cNvPr>
            <p:cNvSpPr/>
            <p:nvPr/>
          </p:nvSpPr>
          <p:spPr>
            <a:xfrm>
              <a:off x="3779912"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乗算 36">
              <a:extLst>
                <a:ext uri="{FF2B5EF4-FFF2-40B4-BE49-F238E27FC236}">
                  <a16:creationId xmlns:a16="http://schemas.microsoft.com/office/drawing/2014/main" id="{CE0E61F1-B20B-466B-B126-340982B5E86D}"/>
                </a:ext>
              </a:extLst>
            </p:cNvPr>
            <p:cNvSpPr/>
            <p:nvPr/>
          </p:nvSpPr>
          <p:spPr>
            <a:xfrm>
              <a:off x="7236296"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乗算 36">
              <a:extLst>
                <a:ext uri="{FF2B5EF4-FFF2-40B4-BE49-F238E27FC236}">
                  <a16:creationId xmlns:a16="http://schemas.microsoft.com/office/drawing/2014/main" id="{43112E11-41B8-4DD2-BEEA-43FC299F1E03}"/>
                </a:ext>
              </a:extLst>
            </p:cNvPr>
            <p:cNvSpPr/>
            <p:nvPr/>
          </p:nvSpPr>
          <p:spPr>
            <a:xfrm>
              <a:off x="7236296" y="299695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乗算 36">
              <a:extLst>
                <a:ext uri="{FF2B5EF4-FFF2-40B4-BE49-F238E27FC236}">
                  <a16:creationId xmlns:a16="http://schemas.microsoft.com/office/drawing/2014/main" id="{9123ABB2-7D3F-413A-B71D-41C5EA39B294}"/>
                </a:ext>
              </a:extLst>
            </p:cNvPr>
            <p:cNvSpPr/>
            <p:nvPr/>
          </p:nvSpPr>
          <p:spPr>
            <a:xfrm>
              <a:off x="6372200"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乗算 36">
              <a:extLst>
                <a:ext uri="{FF2B5EF4-FFF2-40B4-BE49-F238E27FC236}">
                  <a16:creationId xmlns:a16="http://schemas.microsoft.com/office/drawing/2014/main" id="{C02F55D8-9FDD-4219-82B7-D5BB766D06A1}"/>
                </a:ext>
              </a:extLst>
            </p:cNvPr>
            <p:cNvSpPr/>
            <p:nvPr/>
          </p:nvSpPr>
          <p:spPr>
            <a:xfrm>
              <a:off x="6804248"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 36">
              <a:extLst>
                <a:ext uri="{FF2B5EF4-FFF2-40B4-BE49-F238E27FC236}">
                  <a16:creationId xmlns:a16="http://schemas.microsoft.com/office/drawing/2014/main" id="{6F303102-8499-4902-A837-64BB66198004}"/>
                </a:ext>
              </a:extLst>
            </p:cNvPr>
            <p:cNvSpPr/>
            <p:nvPr/>
          </p:nvSpPr>
          <p:spPr>
            <a:xfrm>
              <a:off x="5076056" y="6021288"/>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乗算 36">
              <a:extLst>
                <a:ext uri="{FF2B5EF4-FFF2-40B4-BE49-F238E27FC236}">
                  <a16:creationId xmlns:a16="http://schemas.microsoft.com/office/drawing/2014/main" id="{1173648F-1799-459B-BF20-D42297FBC3FC}"/>
                </a:ext>
              </a:extLst>
            </p:cNvPr>
            <p:cNvSpPr/>
            <p:nvPr/>
          </p:nvSpPr>
          <p:spPr>
            <a:xfrm>
              <a:off x="4211960"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乗算 36">
              <a:extLst>
                <a:ext uri="{FF2B5EF4-FFF2-40B4-BE49-F238E27FC236}">
                  <a16:creationId xmlns:a16="http://schemas.microsoft.com/office/drawing/2014/main" id="{4BCFBB59-158F-4043-8837-5EFF6AE6241A}"/>
                </a:ext>
              </a:extLst>
            </p:cNvPr>
            <p:cNvSpPr/>
            <p:nvPr/>
          </p:nvSpPr>
          <p:spPr>
            <a:xfrm>
              <a:off x="6804248"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乗算 36">
              <a:extLst>
                <a:ext uri="{FF2B5EF4-FFF2-40B4-BE49-F238E27FC236}">
                  <a16:creationId xmlns:a16="http://schemas.microsoft.com/office/drawing/2014/main" id="{580E8EDB-4C11-4F8C-BE6C-1821E7289FF3}"/>
                </a:ext>
              </a:extLst>
            </p:cNvPr>
            <p:cNvSpPr/>
            <p:nvPr/>
          </p:nvSpPr>
          <p:spPr>
            <a:xfrm>
              <a:off x="4211960"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乗算 36">
              <a:extLst>
                <a:ext uri="{FF2B5EF4-FFF2-40B4-BE49-F238E27FC236}">
                  <a16:creationId xmlns:a16="http://schemas.microsoft.com/office/drawing/2014/main" id="{A2B6D2B2-929C-41F3-BE84-2CE5A09F6B8D}"/>
                </a:ext>
              </a:extLst>
            </p:cNvPr>
            <p:cNvSpPr/>
            <p:nvPr/>
          </p:nvSpPr>
          <p:spPr>
            <a:xfrm>
              <a:off x="4644008" y="558924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乗算 36">
              <a:extLst>
                <a:ext uri="{FF2B5EF4-FFF2-40B4-BE49-F238E27FC236}">
                  <a16:creationId xmlns:a16="http://schemas.microsoft.com/office/drawing/2014/main" id="{7EDBA524-570F-4E4F-BE66-AE61D558DEEA}"/>
                </a:ext>
              </a:extLst>
            </p:cNvPr>
            <p:cNvSpPr/>
            <p:nvPr/>
          </p:nvSpPr>
          <p:spPr>
            <a:xfrm>
              <a:off x="5940152"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乗算 36">
              <a:extLst>
                <a:ext uri="{FF2B5EF4-FFF2-40B4-BE49-F238E27FC236}">
                  <a16:creationId xmlns:a16="http://schemas.microsoft.com/office/drawing/2014/main" id="{7DB5AD0F-C355-4CC8-8FC1-F894B66492CA}"/>
                </a:ext>
              </a:extLst>
            </p:cNvPr>
            <p:cNvSpPr/>
            <p:nvPr/>
          </p:nvSpPr>
          <p:spPr>
            <a:xfrm>
              <a:off x="6804248"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乗算 36">
              <a:extLst>
                <a:ext uri="{FF2B5EF4-FFF2-40B4-BE49-F238E27FC236}">
                  <a16:creationId xmlns:a16="http://schemas.microsoft.com/office/drawing/2014/main" id="{A9F0E181-6259-46B8-8BC4-32CDE785B1FF}"/>
                </a:ext>
              </a:extLst>
            </p:cNvPr>
            <p:cNvSpPr/>
            <p:nvPr/>
          </p:nvSpPr>
          <p:spPr>
            <a:xfrm>
              <a:off x="3779912"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乗算 36">
              <a:extLst>
                <a:ext uri="{FF2B5EF4-FFF2-40B4-BE49-F238E27FC236}">
                  <a16:creationId xmlns:a16="http://schemas.microsoft.com/office/drawing/2014/main" id="{5DFD93DC-F46A-49D2-B817-62A639533155}"/>
                </a:ext>
              </a:extLst>
            </p:cNvPr>
            <p:cNvSpPr/>
            <p:nvPr/>
          </p:nvSpPr>
          <p:spPr>
            <a:xfrm>
              <a:off x="5940152" y="4293096"/>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乗算 36">
              <a:extLst>
                <a:ext uri="{FF2B5EF4-FFF2-40B4-BE49-F238E27FC236}">
                  <a16:creationId xmlns:a16="http://schemas.microsoft.com/office/drawing/2014/main" id="{E260EE64-01D8-4791-B0F1-D52276A597D1}"/>
                </a:ext>
              </a:extLst>
            </p:cNvPr>
            <p:cNvSpPr/>
            <p:nvPr/>
          </p:nvSpPr>
          <p:spPr>
            <a:xfrm>
              <a:off x="6804248" y="256490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乗算 36">
              <a:extLst>
                <a:ext uri="{FF2B5EF4-FFF2-40B4-BE49-F238E27FC236}">
                  <a16:creationId xmlns:a16="http://schemas.microsoft.com/office/drawing/2014/main" id="{72266EF4-8CA1-4DC9-9A29-DE63DFAF3F45}"/>
                </a:ext>
              </a:extLst>
            </p:cNvPr>
            <p:cNvSpPr/>
            <p:nvPr/>
          </p:nvSpPr>
          <p:spPr>
            <a:xfrm>
              <a:off x="5076056"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乗算 36">
              <a:extLst>
                <a:ext uri="{FF2B5EF4-FFF2-40B4-BE49-F238E27FC236}">
                  <a16:creationId xmlns:a16="http://schemas.microsoft.com/office/drawing/2014/main" id="{1138AED4-954F-43AF-A83F-13B4DCB4042A}"/>
                </a:ext>
              </a:extLst>
            </p:cNvPr>
            <p:cNvSpPr/>
            <p:nvPr/>
          </p:nvSpPr>
          <p:spPr>
            <a:xfrm>
              <a:off x="5940152" y="3429000"/>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乗算 36">
              <a:extLst>
                <a:ext uri="{FF2B5EF4-FFF2-40B4-BE49-F238E27FC236}">
                  <a16:creationId xmlns:a16="http://schemas.microsoft.com/office/drawing/2014/main" id="{EAC7D5A1-D1F2-4491-AA10-262B79E4172A}"/>
                </a:ext>
              </a:extLst>
            </p:cNvPr>
            <p:cNvSpPr/>
            <p:nvPr/>
          </p:nvSpPr>
          <p:spPr>
            <a:xfrm>
              <a:off x="5076056" y="5157192"/>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乗算 36">
              <a:extLst>
                <a:ext uri="{FF2B5EF4-FFF2-40B4-BE49-F238E27FC236}">
                  <a16:creationId xmlns:a16="http://schemas.microsoft.com/office/drawing/2014/main" id="{A31DB179-DC5D-426E-AEBF-2659F2EAF557}"/>
                </a:ext>
              </a:extLst>
            </p:cNvPr>
            <p:cNvSpPr/>
            <p:nvPr/>
          </p:nvSpPr>
          <p:spPr>
            <a:xfrm>
              <a:off x="4644008" y="4725144"/>
              <a:ext cx="288032" cy="288032"/>
            </a:xfrm>
            <a:prstGeom prst="mathMultiply">
              <a:avLst>
                <a:gd name="adj1" fmla="val 1082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8E0BF0FD-1136-4A82-9E3A-3CB9A53027D2}"/>
              </a:ext>
            </a:extLst>
          </p:cNvPr>
          <p:cNvSpPr txBox="1"/>
          <p:nvPr/>
        </p:nvSpPr>
        <p:spPr>
          <a:xfrm>
            <a:off x="323528" y="2564904"/>
            <a:ext cx="475252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クラスターとは「何かの影響が及ぶ範囲」のこと</a:t>
            </a:r>
            <a:endParaRPr kumimoji="1" lang="en-US" altLang="ja-JP" sz="2400" dirty="0"/>
          </a:p>
          <a:p>
            <a:pPr marL="342900" indent="-342900">
              <a:buFont typeface="Arial" panose="020B0604020202020204" pitchFamily="34" charset="0"/>
              <a:buChar char="•"/>
            </a:pPr>
            <a:r>
              <a:rPr lang="ja-JP" altLang="en-US" sz="2400" dirty="0"/>
              <a:t>通行確率</a:t>
            </a:r>
            <a:r>
              <a:rPr lang="en-US" altLang="ja-JP" sz="2400" dirty="0"/>
              <a:t>p</a:t>
            </a:r>
            <a:r>
              <a:rPr lang="ja-JP" altLang="en-US" sz="2400" dirty="0"/>
              <a:t>が大きいほど、クラスターは大きくなる</a:t>
            </a:r>
            <a:endParaRPr kumimoji="1" lang="ja-JP" altLang="en-US" sz="2400" dirty="0"/>
          </a:p>
        </p:txBody>
      </p:sp>
      <p:sp>
        <p:nvSpPr>
          <p:cNvPr id="4" name="テキスト ボックス 3">
            <a:extLst>
              <a:ext uri="{FF2B5EF4-FFF2-40B4-BE49-F238E27FC236}">
                <a16:creationId xmlns:a16="http://schemas.microsoft.com/office/drawing/2014/main" id="{E58384E4-2147-4DD3-83AD-0DD331BCE2CD}"/>
              </a:ext>
            </a:extLst>
          </p:cNvPr>
          <p:cNvSpPr txBox="1"/>
          <p:nvPr/>
        </p:nvSpPr>
        <p:spPr>
          <a:xfrm>
            <a:off x="323528" y="4869160"/>
            <a:ext cx="7571303" cy="1754326"/>
          </a:xfrm>
          <a:prstGeom prst="rect">
            <a:avLst/>
          </a:prstGeom>
          <a:noFill/>
        </p:spPr>
        <p:txBody>
          <a:bodyPr wrap="none" rtlCol="0">
            <a:spAutoFit/>
          </a:bodyPr>
          <a:lstStyle/>
          <a:p>
            <a:r>
              <a:rPr lang="ja-JP" altLang="en-US" dirty="0"/>
              <a:t>山火事の場合</a:t>
            </a:r>
            <a:endParaRPr lang="en-US" altLang="ja-JP" dirty="0"/>
          </a:p>
          <a:p>
            <a:r>
              <a:rPr kumimoji="1" lang="ja-JP" altLang="en-US" dirty="0"/>
              <a:t>　パラメータ：木々の乾燥度合、木々の集合度合</a:t>
            </a:r>
            <a:endParaRPr kumimoji="1" lang="en-US" altLang="ja-JP" dirty="0"/>
          </a:p>
          <a:p>
            <a:r>
              <a:rPr lang="ja-JP" altLang="en-US" dirty="0"/>
              <a:t>　クラスター：どこかに火がついたら燃え広がる範囲</a:t>
            </a:r>
            <a:endParaRPr lang="en-US" altLang="ja-JP" dirty="0"/>
          </a:p>
          <a:p>
            <a:r>
              <a:rPr kumimoji="1" lang="ja-JP" altLang="en-US" dirty="0"/>
              <a:t>感染症の場合</a:t>
            </a:r>
            <a:endParaRPr kumimoji="1" lang="en-US" altLang="ja-JP" dirty="0"/>
          </a:p>
          <a:p>
            <a:r>
              <a:rPr lang="ja-JP" altLang="en-US" dirty="0"/>
              <a:t>　パラメータ：人々の交流具合、病気の感染力</a:t>
            </a:r>
            <a:endParaRPr lang="en-US" altLang="ja-JP" dirty="0"/>
          </a:p>
          <a:p>
            <a:r>
              <a:rPr kumimoji="1" lang="ja-JP" altLang="en-US" dirty="0"/>
              <a:t>　クラスター：誰かに感染したら、収束するまでに感染が広がる範囲</a:t>
            </a:r>
          </a:p>
        </p:txBody>
      </p:sp>
    </p:spTree>
    <p:extLst>
      <p:ext uri="{BB962C8B-B14F-4D97-AF65-F5344CB8AC3E}">
        <p14:creationId xmlns:p14="http://schemas.microsoft.com/office/powerpoint/2010/main" val="148995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24127A-1222-439A-9FBD-8C8DBA5AC801}"/>
              </a:ext>
            </a:extLst>
          </p:cNvPr>
          <p:cNvSpPr>
            <a:spLocks noGrp="1"/>
          </p:cNvSpPr>
          <p:nvPr>
            <p:ph type="body" sz="quarter" idx="10"/>
          </p:nvPr>
        </p:nvSpPr>
        <p:spPr/>
        <p:txBody>
          <a:bodyPr/>
          <a:lstStyle/>
          <a:p>
            <a:r>
              <a:rPr lang="ja-JP" altLang="en-US"/>
              <a:t>数値計算の例：パーコレーション</a:t>
            </a:r>
            <a:endParaRPr kumimoji="1" lang="ja-JP" altLang="en-US"/>
          </a:p>
        </p:txBody>
      </p:sp>
      <p:pic>
        <p:nvPicPr>
          <p:cNvPr id="5" name="図 4">
            <a:extLst>
              <a:ext uri="{FF2B5EF4-FFF2-40B4-BE49-F238E27FC236}">
                <a16:creationId xmlns:a16="http://schemas.microsoft.com/office/drawing/2014/main" id="{C53D718C-FA95-43AD-8C2C-EB72D7FF6F69}"/>
              </a:ext>
            </a:extLst>
          </p:cNvPr>
          <p:cNvPicPr>
            <a:picLocks noChangeAspect="1"/>
          </p:cNvPicPr>
          <p:nvPr/>
        </p:nvPicPr>
        <p:blipFill>
          <a:blip r:embed="rId2"/>
          <a:stretch>
            <a:fillRect/>
          </a:stretch>
        </p:blipFill>
        <p:spPr>
          <a:xfrm>
            <a:off x="868946" y="1626938"/>
            <a:ext cx="3251200" cy="3251200"/>
          </a:xfrm>
          <a:prstGeom prst="rect">
            <a:avLst/>
          </a:prstGeom>
        </p:spPr>
      </p:pic>
      <p:sp>
        <p:nvSpPr>
          <p:cNvPr id="6" name="テキスト ボックス 5">
            <a:extLst>
              <a:ext uri="{FF2B5EF4-FFF2-40B4-BE49-F238E27FC236}">
                <a16:creationId xmlns:a16="http://schemas.microsoft.com/office/drawing/2014/main" id="{F35A772F-B40D-4013-9657-7FDC3485C075}"/>
              </a:ext>
            </a:extLst>
          </p:cNvPr>
          <p:cNvSpPr txBox="1"/>
          <p:nvPr/>
        </p:nvSpPr>
        <p:spPr>
          <a:xfrm>
            <a:off x="954504" y="1219201"/>
            <a:ext cx="3010761" cy="400110"/>
          </a:xfrm>
          <a:prstGeom prst="rect">
            <a:avLst/>
          </a:prstGeom>
          <a:noFill/>
        </p:spPr>
        <p:txBody>
          <a:bodyPr wrap="none" rtlCol="0">
            <a:spAutoFit/>
          </a:bodyPr>
          <a:lstStyle/>
          <a:p>
            <a:r>
              <a:rPr kumimoji="1" lang="en-US" altLang="ja-JP" sz="2000" dirty="0"/>
              <a:t>p=0.40 (</a:t>
            </a:r>
            <a:r>
              <a:rPr kumimoji="1" lang="ja-JP" altLang="en-US" sz="2000"/>
              <a:t>臨界点から遠い</a:t>
            </a:r>
            <a:r>
              <a:rPr kumimoji="1" lang="en-US" altLang="ja-JP" sz="2000" dirty="0"/>
              <a:t>)</a:t>
            </a:r>
            <a:endParaRPr kumimoji="1" lang="ja-JP" altLang="en-US" sz="2000"/>
          </a:p>
        </p:txBody>
      </p:sp>
      <p:pic>
        <p:nvPicPr>
          <p:cNvPr id="7" name="図 6">
            <a:extLst>
              <a:ext uri="{FF2B5EF4-FFF2-40B4-BE49-F238E27FC236}">
                <a16:creationId xmlns:a16="http://schemas.microsoft.com/office/drawing/2014/main" id="{285B7D71-6F38-47B9-AD71-97958939573B}"/>
              </a:ext>
            </a:extLst>
          </p:cNvPr>
          <p:cNvPicPr>
            <a:picLocks noChangeAspect="1"/>
          </p:cNvPicPr>
          <p:nvPr/>
        </p:nvPicPr>
        <p:blipFill>
          <a:blip r:embed="rId3"/>
          <a:stretch>
            <a:fillRect/>
          </a:stretch>
        </p:blipFill>
        <p:spPr>
          <a:xfrm>
            <a:off x="5007810" y="1642980"/>
            <a:ext cx="3251200" cy="3251200"/>
          </a:xfrm>
          <a:prstGeom prst="rect">
            <a:avLst/>
          </a:prstGeom>
        </p:spPr>
      </p:pic>
      <p:sp>
        <p:nvSpPr>
          <p:cNvPr id="8" name="円/楕円 8">
            <a:extLst>
              <a:ext uri="{FF2B5EF4-FFF2-40B4-BE49-F238E27FC236}">
                <a16:creationId xmlns:a16="http://schemas.microsoft.com/office/drawing/2014/main" id="{CE44EE4D-6116-4C14-8D10-F5D12F170FF6}"/>
              </a:ext>
            </a:extLst>
          </p:cNvPr>
          <p:cNvSpPr/>
          <p:nvPr/>
        </p:nvSpPr>
        <p:spPr>
          <a:xfrm>
            <a:off x="1379620" y="3866147"/>
            <a:ext cx="433137" cy="43313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9">
            <a:extLst>
              <a:ext uri="{FF2B5EF4-FFF2-40B4-BE49-F238E27FC236}">
                <a16:creationId xmlns:a16="http://schemas.microsoft.com/office/drawing/2014/main" id="{39BD7DD4-FDBD-4315-9D31-CBB1DC7E8794}"/>
              </a:ext>
            </a:extLst>
          </p:cNvPr>
          <p:cNvSpPr/>
          <p:nvPr/>
        </p:nvSpPr>
        <p:spPr>
          <a:xfrm>
            <a:off x="1411710" y="5317957"/>
            <a:ext cx="433137" cy="4331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782B2A5E-BB70-45AF-9AFC-DD470BC44F99}"/>
              </a:ext>
            </a:extLst>
          </p:cNvPr>
          <p:cNvSpPr/>
          <p:nvPr/>
        </p:nvSpPr>
        <p:spPr>
          <a:xfrm>
            <a:off x="5438272" y="2855495"/>
            <a:ext cx="1066802" cy="106680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5599EB4D-8B1B-495F-9F8C-676A247DCB51}"/>
              </a:ext>
            </a:extLst>
          </p:cNvPr>
          <p:cNvSpPr/>
          <p:nvPr/>
        </p:nvSpPr>
        <p:spPr>
          <a:xfrm>
            <a:off x="6256420" y="4973053"/>
            <a:ext cx="1066802" cy="10668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9711883-AA54-4AB1-86FA-DA1C33465B01}"/>
              </a:ext>
            </a:extLst>
          </p:cNvPr>
          <p:cNvCxnSpPr>
            <a:cxnSpLocks/>
            <a:stCxn id="9" idx="2"/>
            <a:endCxn id="9" idx="6"/>
          </p:cNvCxnSpPr>
          <p:nvPr/>
        </p:nvCxnSpPr>
        <p:spPr>
          <a:xfrm>
            <a:off x="1411710" y="5534526"/>
            <a:ext cx="43313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0D8FF18-EC47-4F63-9DA3-5CBA656DA9D6}"/>
              </a:ext>
            </a:extLst>
          </p:cNvPr>
          <p:cNvCxnSpPr>
            <a:cxnSpLocks/>
            <a:stCxn id="11" idx="2"/>
            <a:endCxn id="11" idx="6"/>
          </p:cNvCxnSpPr>
          <p:nvPr/>
        </p:nvCxnSpPr>
        <p:spPr>
          <a:xfrm>
            <a:off x="6256420" y="5506454"/>
            <a:ext cx="10668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CB92819-AC2F-4304-9F8C-FE380E44319D}"/>
              </a:ext>
            </a:extLst>
          </p:cNvPr>
          <p:cNvSpPr txBox="1"/>
          <p:nvPr/>
        </p:nvSpPr>
        <p:spPr>
          <a:xfrm>
            <a:off x="2125578" y="5293894"/>
            <a:ext cx="3877985" cy="461665"/>
          </a:xfrm>
          <a:prstGeom prst="rect">
            <a:avLst/>
          </a:prstGeom>
          <a:noFill/>
        </p:spPr>
        <p:txBody>
          <a:bodyPr wrap="none" rtlCol="0">
            <a:spAutoFit/>
          </a:bodyPr>
          <a:lstStyle/>
          <a:p>
            <a:r>
              <a:rPr lang="ja-JP" altLang="en-US" sz="2400"/>
              <a:t>クラスターサイズ</a:t>
            </a:r>
            <a:r>
              <a:rPr lang="en-US" altLang="ja-JP" sz="2400" dirty="0"/>
              <a:t>〜</a:t>
            </a:r>
            <a:r>
              <a:rPr lang="ja-JP" altLang="en-US" sz="2400"/>
              <a:t>相関長</a:t>
            </a:r>
            <a:endParaRPr kumimoji="1" lang="ja-JP" altLang="en-US" sz="2400"/>
          </a:p>
        </p:txBody>
      </p:sp>
      <p:sp>
        <p:nvSpPr>
          <p:cNvPr id="15" name="テキスト ボックス 14">
            <a:extLst>
              <a:ext uri="{FF2B5EF4-FFF2-40B4-BE49-F238E27FC236}">
                <a16:creationId xmlns:a16="http://schemas.microsoft.com/office/drawing/2014/main" id="{5737F766-A32B-4B77-96AB-10D1512BA0F6}"/>
              </a:ext>
            </a:extLst>
          </p:cNvPr>
          <p:cNvSpPr txBox="1"/>
          <p:nvPr/>
        </p:nvSpPr>
        <p:spPr>
          <a:xfrm>
            <a:off x="433137" y="5983707"/>
            <a:ext cx="662873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臨界点に近づくとクラスターサイズが成長</a:t>
            </a:r>
            <a:endParaRPr kumimoji="1" lang="en-US" altLang="ja-JP" sz="2000" dirty="0"/>
          </a:p>
          <a:p>
            <a:pPr marL="285750" indent="-285750">
              <a:buFont typeface="Arial" panose="020B0604020202020204" pitchFamily="34" charset="0"/>
              <a:buChar char="•"/>
            </a:pPr>
            <a:r>
              <a:rPr kumimoji="1" lang="ja-JP" altLang="en-US" sz="2000"/>
              <a:t>臨界点でクラスターサイズが無限大に→相関長が発散</a:t>
            </a:r>
          </a:p>
        </p:txBody>
      </p:sp>
      <p:sp>
        <p:nvSpPr>
          <p:cNvPr id="16" name="テキスト ボックス 15">
            <a:extLst>
              <a:ext uri="{FF2B5EF4-FFF2-40B4-BE49-F238E27FC236}">
                <a16:creationId xmlns:a16="http://schemas.microsoft.com/office/drawing/2014/main" id="{63FDF655-F699-424F-82BC-F5974C81D007}"/>
              </a:ext>
            </a:extLst>
          </p:cNvPr>
          <p:cNvSpPr txBox="1"/>
          <p:nvPr/>
        </p:nvSpPr>
        <p:spPr>
          <a:xfrm>
            <a:off x="5213683" y="1243264"/>
            <a:ext cx="2754280" cy="400110"/>
          </a:xfrm>
          <a:prstGeom prst="rect">
            <a:avLst/>
          </a:prstGeom>
          <a:noFill/>
        </p:spPr>
        <p:txBody>
          <a:bodyPr wrap="none" rtlCol="0">
            <a:spAutoFit/>
          </a:bodyPr>
          <a:lstStyle/>
          <a:p>
            <a:r>
              <a:rPr kumimoji="1" lang="en-US" altLang="ja-JP" sz="2000" dirty="0"/>
              <a:t>p=0.48 (</a:t>
            </a:r>
            <a:r>
              <a:rPr kumimoji="1" lang="ja-JP" altLang="en-US" sz="2000"/>
              <a:t>臨界点に近い</a:t>
            </a:r>
            <a:r>
              <a:rPr kumimoji="1" lang="en-US" altLang="ja-JP" sz="2000" dirty="0"/>
              <a:t>)</a:t>
            </a:r>
            <a:endParaRPr kumimoji="1" lang="ja-JP" altLang="en-US" sz="2000"/>
          </a:p>
        </p:txBody>
      </p:sp>
    </p:spTree>
    <p:extLst>
      <p:ext uri="{BB962C8B-B14F-4D97-AF65-F5344CB8AC3E}">
        <p14:creationId xmlns:p14="http://schemas.microsoft.com/office/powerpoint/2010/main" val="940553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86E131A-FEA8-4A28-8F12-DF2A84FE04C1}"/>
              </a:ext>
            </a:extLst>
          </p:cNvPr>
          <p:cNvSpPr>
            <a:spLocks noGrp="1"/>
          </p:cNvSpPr>
          <p:nvPr>
            <p:ph type="body" sz="quarter" idx="10"/>
          </p:nvPr>
        </p:nvSpPr>
        <p:spPr/>
        <p:txBody>
          <a:bodyPr/>
          <a:lstStyle/>
          <a:p>
            <a:r>
              <a:rPr lang="ja-JP" altLang="en-US"/>
              <a:t>数値計算の例：パーコレーション</a:t>
            </a:r>
            <a:endParaRPr kumimoji="1" lang="ja-JP" altLang="en-US"/>
          </a:p>
        </p:txBody>
      </p:sp>
      <p:cxnSp>
        <p:nvCxnSpPr>
          <p:cNvPr id="6" name="直線コネクタ 5">
            <a:extLst>
              <a:ext uri="{FF2B5EF4-FFF2-40B4-BE49-F238E27FC236}">
                <a16:creationId xmlns:a16="http://schemas.microsoft.com/office/drawing/2014/main" id="{1FAB8AF8-041E-4074-B553-9607CF78C082}"/>
              </a:ext>
            </a:extLst>
          </p:cNvPr>
          <p:cNvCxnSpPr>
            <a:cxnSpLocks/>
          </p:cNvCxnSpPr>
          <p:nvPr/>
        </p:nvCxnSpPr>
        <p:spPr>
          <a:xfrm>
            <a:off x="1691680" y="2348880"/>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DDA703E-4576-4C64-9790-EAF1A6EE5817}"/>
              </a:ext>
            </a:extLst>
          </p:cNvPr>
          <p:cNvSpPr/>
          <p:nvPr/>
        </p:nvSpPr>
        <p:spPr>
          <a:xfrm>
            <a:off x="154766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908FB08-6BC6-4428-AADA-960015E19AF4}"/>
              </a:ext>
            </a:extLst>
          </p:cNvPr>
          <p:cNvSpPr/>
          <p:nvPr/>
        </p:nvSpPr>
        <p:spPr>
          <a:xfrm>
            <a:off x="298782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6E51A73-3910-4F6B-8FB6-96F6F0FFF5AA}"/>
              </a:ext>
            </a:extLst>
          </p:cNvPr>
          <p:cNvSpPr/>
          <p:nvPr/>
        </p:nvSpPr>
        <p:spPr>
          <a:xfrm>
            <a:off x="442798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4BF1719-05D6-45B4-ABA5-6EEC4E463416}"/>
              </a:ext>
            </a:extLst>
          </p:cNvPr>
          <p:cNvSpPr/>
          <p:nvPr/>
        </p:nvSpPr>
        <p:spPr>
          <a:xfrm>
            <a:off x="586814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906E47B-748D-41E0-A93F-FEE10C293966}"/>
              </a:ext>
            </a:extLst>
          </p:cNvPr>
          <p:cNvSpPr/>
          <p:nvPr/>
        </p:nvSpPr>
        <p:spPr>
          <a:xfrm>
            <a:off x="7308304" y="2204864"/>
            <a:ext cx="288032" cy="2880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28C93DF-9AF5-4E72-A28F-CD29D3B384CF}"/>
              </a:ext>
            </a:extLst>
          </p:cNvPr>
          <p:cNvSpPr txBox="1"/>
          <p:nvPr/>
        </p:nvSpPr>
        <p:spPr>
          <a:xfrm>
            <a:off x="251520" y="1124744"/>
            <a:ext cx="6888424" cy="523220"/>
          </a:xfrm>
          <a:prstGeom prst="rect">
            <a:avLst/>
          </a:prstGeom>
          <a:noFill/>
        </p:spPr>
        <p:txBody>
          <a:bodyPr wrap="none" rtlCol="0">
            <a:spAutoFit/>
          </a:bodyPr>
          <a:lstStyle/>
          <a:p>
            <a:r>
              <a:rPr lang="ja-JP" altLang="en-US" sz="2800"/>
              <a:t>火事や病気の影響が届く範囲</a:t>
            </a:r>
            <a:r>
              <a:rPr lang="en-US" altLang="ja-JP" sz="2800" dirty="0"/>
              <a:t>(</a:t>
            </a:r>
            <a:r>
              <a:rPr lang="ja-JP" altLang="en-US" sz="2800"/>
              <a:t>クラスター</a:t>
            </a:r>
            <a:r>
              <a:rPr lang="en-US" altLang="ja-JP" sz="2800" dirty="0"/>
              <a:t>)</a:t>
            </a:r>
          </a:p>
        </p:txBody>
      </p:sp>
      <p:cxnSp>
        <p:nvCxnSpPr>
          <p:cNvPr id="15" name="直線矢印コネクタ 14">
            <a:extLst>
              <a:ext uri="{FF2B5EF4-FFF2-40B4-BE49-F238E27FC236}">
                <a16:creationId xmlns:a16="http://schemas.microsoft.com/office/drawing/2014/main" id="{3982EBAA-F7A2-4A0E-B48A-1CE9C4E9018B}"/>
              </a:ext>
            </a:extLst>
          </p:cNvPr>
          <p:cNvCxnSpPr>
            <a:cxnSpLocks/>
            <a:endCxn id="8" idx="0"/>
          </p:cNvCxnSpPr>
          <p:nvPr/>
        </p:nvCxnSpPr>
        <p:spPr>
          <a:xfrm>
            <a:off x="1547664" y="1772816"/>
            <a:ext cx="144016"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11E06BD-D7B1-4B65-A497-3D90BE1AA5AE}"/>
              </a:ext>
            </a:extLst>
          </p:cNvPr>
          <p:cNvCxnSpPr>
            <a:cxnSpLocks/>
          </p:cNvCxnSpPr>
          <p:nvPr/>
        </p:nvCxnSpPr>
        <p:spPr>
          <a:xfrm>
            <a:off x="1691680" y="3861048"/>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2D793CF-0E75-4CAA-8250-3EB3866273EF}"/>
              </a:ext>
            </a:extLst>
          </p:cNvPr>
          <p:cNvSpPr/>
          <p:nvPr/>
        </p:nvSpPr>
        <p:spPr>
          <a:xfrm>
            <a:off x="277180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BC0E75F-81F7-48C5-A379-D905D920C3DA}"/>
              </a:ext>
            </a:extLst>
          </p:cNvPr>
          <p:cNvSpPr/>
          <p:nvPr/>
        </p:nvSpPr>
        <p:spPr>
          <a:xfrm>
            <a:off x="421196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2A4BAF8-1AC9-4A5C-AB24-34C4EB461570}"/>
              </a:ext>
            </a:extLst>
          </p:cNvPr>
          <p:cNvSpPr/>
          <p:nvPr/>
        </p:nvSpPr>
        <p:spPr>
          <a:xfrm>
            <a:off x="565212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AAACDC3A-6B57-4BF1-8579-CE61646AF6A0}"/>
              </a:ext>
            </a:extLst>
          </p:cNvPr>
          <p:cNvSpPr/>
          <p:nvPr/>
        </p:nvSpPr>
        <p:spPr>
          <a:xfrm>
            <a:off x="709228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4E43F20-1D2C-4F80-A1E6-B86270F73BFE}"/>
              </a:ext>
            </a:extLst>
          </p:cNvPr>
          <p:cNvSpPr txBox="1"/>
          <p:nvPr/>
        </p:nvSpPr>
        <p:spPr>
          <a:xfrm>
            <a:off x="539552" y="2708920"/>
            <a:ext cx="3647152" cy="369332"/>
          </a:xfrm>
          <a:prstGeom prst="rect">
            <a:avLst/>
          </a:prstGeom>
          <a:noFill/>
        </p:spPr>
        <p:txBody>
          <a:bodyPr wrap="none" rtlCol="0">
            <a:spAutoFit/>
          </a:bodyPr>
          <a:lstStyle/>
          <a:p>
            <a:r>
              <a:rPr lang="ja-JP" altLang="en-US"/>
              <a:t>ここで発生したイベントの影響は</a:t>
            </a:r>
            <a:endParaRPr lang="en-US" altLang="ja-JP" dirty="0"/>
          </a:p>
        </p:txBody>
      </p:sp>
      <p:sp>
        <p:nvSpPr>
          <p:cNvPr id="28" name="テキスト ボックス 27">
            <a:extLst>
              <a:ext uri="{FF2B5EF4-FFF2-40B4-BE49-F238E27FC236}">
                <a16:creationId xmlns:a16="http://schemas.microsoft.com/office/drawing/2014/main" id="{A702C7DD-DF09-4108-934A-E0E3966D65DE}"/>
              </a:ext>
            </a:extLst>
          </p:cNvPr>
          <p:cNvSpPr txBox="1"/>
          <p:nvPr/>
        </p:nvSpPr>
        <p:spPr>
          <a:xfrm>
            <a:off x="5781035" y="2708920"/>
            <a:ext cx="2031325" cy="369332"/>
          </a:xfrm>
          <a:prstGeom prst="rect">
            <a:avLst/>
          </a:prstGeom>
          <a:noFill/>
        </p:spPr>
        <p:txBody>
          <a:bodyPr wrap="none" rtlCol="0">
            <a:spAutoFit/>
          </a:bodyPr>
          <a:lstStyle/>
          <a:p>
            <a:r>
              <a:rPr lang="ja-JP" altLang="en-US"/>
              <a:t>ここには届かない</a:t>
            </a:r>
            <a:endParaRPr lang="en-US" altLang="ja-JP" dirty="0"/>
          </a:p>
        </p:txBody>
      </p:sp>
      <p:sp>
        <p:nvSpPr>
          <p:cNvPr id="31" name="楕円 30">
            <a:extLst>
              <a:ext uri="{FF2B5EF4-FFF2-40B4-BE49-F238E27FC236}">
                <a16:creationId xmlns:a16="http://schemas.microsoft.com/office/drawing/2014/main" id="{4E996630-16C0-48DD-BA9D-A3518C488A36}"/>
              </a:ext>
            </a:extLst>
          </p:cNvPr>
          <p:cNvSpPr/>
          <p:nvPr/>
        </p:nvSpPr>
        <p:spPr>
          <a:xfrm>
            <a:off x="1331640" y="350100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A402BC6F-E9EC-4927-A838-953A84C08B2C}"/>
              </a:ext>
            </a:extLst>
          </p:cNvPr>
          <p:cNvGrpSpPr/>
          <p:nvPr/>
        </p:nvGrpSpPr>
        <p:grpSpPr>
          <a:xfrm>
            <a:off x="899592" y="5085184"/>
            <a:ext cx="7344816" cy="1584176"/>
            <a:chOff x="899592" y="5085184"/>
            <a:chExt cx="7344816" cy="1584176"/>
          </a:xfrm>
        </p:grpSpPr>
        <p:sp>
          <p:nvSpPr>
            <p:cNvPr id="17" name="楕円 16">
              <a:extLst>
                <a:ext uri="{FF2B5EF4-FFF2-40B4-BE49-F238E27FC236}">
                  <a16:creationId xmlns:a16="http://schemas.microsoft.com/office/drawing/2014/main" id="{62FC61AF-99AC-49FD-BBD2-9B3F90E37274}"/>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E03B3E94-C3BB-447E-913F-E2A75320949F}"/>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4B9B708D-D4DD-45B2-8879-FA5922E9FC81}"/>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F6AFA4D-EE5C-4E9E-9377-71FB4F917140}"/>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860C200A-046C-485E-9EE6-D401B260F597}"/>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463A0A4-76B0-4D21-A5BC-8D70B46EBF0C}"/>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 name="コネクタ: カギ線 37">
            <a:extLst>
              <a:ext uri="{FF2B5EF4-FFF2-40B4-BE49-F238E27FC236}">
                <a16:creationId xmlns:a16="http://schemas.microsoft.com/office/drawing/2014/main" id="{BC6E1DDF-CAF8-412B-8ADD-B201C133FAB3}"/>
              </a:ext>
            </a:extLst>
          </p:cNvPr>
          <p:cNvCxnSpPr>
            <a:cxnSpLocks/>
            <a:stCxn id="27" idx="2"/>
            <a:endCxn id="31" idx="0"/>
          </p:cNvCxnSpPr>
          <p:nvPr/>
        </p:nvCxnSpPr>
        <p:spPr>
          <a:xfrm rot="5400000">
            <a:off x="1816026" y="2953906"/>
            <a:ext cx="422756" cy="671448"/>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537352D5-0F4A-4721-856C-B6F78009E88F}"/>
              </a:ext>
            </a:extLst>
          </p:cNvPr>
          <p:cNvCxnSpPr>
            <a:cxnSpLocks/>
            <a:stCxn id="28" idx="2"/>
            <a:endCxn id="25" idx="0"/>
          </p:cNvCxnSpPr>
          <p:nvPr/>
        </p:nvCxnSpPr>
        <p:spPr>
          <a:xfrm rot="16200000" flipH="1">
            <a:off x="6913131" y="2961819"/>
            <a:ext cx="422756" cy="6556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3FF72888-9F80-49C3-ACD6-15AFEACBFF8D}"/>
              </a:ext>
            </a:extLst>
          </p:cNvPr>
          <p:cNvSpPr txBox="1"/>
          <p:nvPr/>
        </p:nvSpPr>
        <p:spPr>
          <a:xfrm>
            <a:off x="323528" y="4365104"/>
            <a:ext cx="3647152" cy="369332"/>
          </a:xfrm>
          <a:prstGeom prst="rect">
            <a:avLst/>
          </a:prstGeom>
          <a:noFill/>
        </p:spPr>
        <p:txBody>
          <a:bodyPr wrap="none" rtlCol="0">
            <a:spAutoFit/>
          </a:bodyPr>
          <a:lstStyle/>
          <a:p>
            <a:r>
              <a:rPr lang="ja-JP" altLang="en-US"/>
              <a:t>ここで発生したイベントの影響が</a:t>
            </a:r>
            <a:endParaRPr lang="en-US" altLang="ja-JP" dirty="0"/>
          </a:p>
        </p:txBody>
      </p:sp>
      <p:sp>
        <p:nvSpPr>
          <p:cNvPr id="50" name="テキスト ボックス 49">
            <a:extLst>
              <a:ext uri="{FF2B5EF4-FFF2-40B4-BE49-F238E27FC236}">
                <a16:creationId xmlns:a16="http://schemas.microsoft.com/office/drawing/2014/main" id="{CDC2DF1D-F907-4636-B869-5DE7B1CE1B80}"/>
              </a:ext>
            </a:extLst>
          </p:cNvPr>
          <p:cNvSpPr txBox="1"/>
          <p:nvPr/>
        </p:nvSpPr>
        <p:spPr>
          <a:xfrm>
            <a:off x="6084168" y="4365104"/>
            <a:ext cx="1569660" cy="369332"/>
          </a:xfrm>
          <a:prstGeom prst="rect">
            <a:avLst/>
          </a:prstGeom>
          <a:noFill/>
        </p:spPr>
        <p:txBody>
          <a:bodyPr wrap="none" rtlCol="0">
            <a:spAutoFit/>
          </a:bodyPr>
          <a:lstStyle/>
          <a:p>
            <a:r>
              <a:rPr lang="ja-JP" altLang="en-US"/>
              <a:t>ここまで届く</a:t>
            </a:r>
            <a:endParaRPr lang="en-US" altLang="ja-JP" dirty="0"/>
          </a:p>
        </p:txBody>
      </p:sp>
      <p:cxnSp>
        <p:nvCxnSpPr>
          <p:cNvPr id="51" name="コネクタ: カギ線 50">
            <a:extLst>
              <a:ext uri="{FF2B5EF4-FFF2-40B4-BE49-F238E27FC236}">
                <a16:creationId xmlns:a16="http://schemas.microsoft.com/office/drawing/2014/main" id="{E1ECA157-4A02-411C-8D68-7CCBC2E4A03C}"/>
              </a:ext>
            </a:extLst>
          </p:cNvPr>
          <p:cNvCxnSpPr>
            <a:cxnSpLocks/>
            <a:stCxn id="49" idx="2"/>
            <a:endCxn id="17" idx="0"/>
          </p:cNvCxnSpPr>
          <p:nvPr/>
        </p:nvCxnSpPr>
        <p:spPr>
          <a:xfrm rot="5400000">
            <a:off x="1744018" y="4682098"/>
            <a:ext cx="350748" cy="455424"/>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720EC07A-E094-407E-85A0-AD44D1602A6F}"/>
              </a:ext>
            </a:extLst>
          </p:cNvPr>
          <p:cNvCxnSpPr>
            <a:cxnSpLocks/>
            <a:stCxn id="50" idx="2"/>
            <a:endCxn id="36" idx="0"/>
          </p:cNvCxnSpPr>
          <p:nvPr/>
        </p:nvCxnSpPr>
        <p:spPr>
          <a:xfrm rot="16200000" flipH="1">
            <a:off x="6985285" y="4618149"/>
            <a:ext cx="350748" cy="583322"/>
          </a:xfrm>
          <a:prstGeom prst="bentConnector3">
            <a:avLst>
              <a:gd name="adj1" fmla="val 5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矢印: 下 56">
            <a:extLst>
              <a:ext uri="{FF2B5EF4-FFF2-40B4-BE49-F238E27FC236}">
                <a16:creationId xmlns:a16="http://schemas.microsoft.com/office/drawing/2014/main" id="{8479C032-AFF3-4B9C-B6D4-4BF86D9B410A}"/>
              </a:ext>
            </a:extLst>
          </p:cNvPr>
          <p:cNvSpPr/>
          <p:nvPr/>
        </p:nvSpPr>
        <p:spPr>
          <a:xfrm>
            <a:off x="4355976" y="2780928"/>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下 58">
            <a:extLst>
              <a:ext uri="{FF2B5EF4-FFF2-40B4-BE49-F238E27FC236}">
                <a16:creationId xmlns:a16="http://schemas.microsoft.com/office/drawing/2014/main" id="{CBDC0782-91A5-4650-A1F3-36C40FCD5E49}"/>
              </a:ext>
            </a:extLst>
          </p:cNvPr>
          <p:cNvSpPr/>
          <p:nvPr/>
        </p:nvSpPr>
        <p:spPr>
          <a:xfrm>
            <a:off x="4355976" y="450912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20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FD1736-0A28-4FD4-B49C-DE1C6DAA01FC}"/>
              </a:ext>
            </a:extLst>
          </p:cNvPr>
          <p:cNvSpPr>
            <a:spLocks noGrp="1"/>
          </p:cNvSpPr>
          <p:nvPr>
            <p:ph type="body" sz="quarter" idx="10"/>
          </p:nvPr>
        </p:nvSpPr>
        <p:spPr/>
        <p:txBody>
          <a:bodyPr/>
          <a:lstStyle/>
          <a:p>
            <a:r>
              <a:rPr lang="ja-JP" altLang="en-US"/>
              <a:t>数値計算の例：パーコレーション</a:t>
            </a:r>
            <a:endParaRPr kumimoji="1" lang="ja-JP" altLang="en-US"/>
          </a:p>
        </p:txBody>
      </p:sp>
      <p:sp>
        <p:nvSpPr>
          <p:cNvPr id="3" name="テキスト ボックス 2">
            <a:extLst>
              <a:ext uri="{FF2B5EF4-FFF2-40B4-BE49-F238E27FC236}">
                <a16:creationId xmlns:a16="http://schemas.microsoft.com/office/drawing/2014/main" id="{0BC4F4BF-EA6B-4DAC-8168-2D1A88AAAA01}"/>
              </a:ext>
            </a:extLst>
          </p:cNvPr>
          <p:cNvSpPr txBox="1"/>
          <p:nvPr/>
        </p:nvSpPr>
        <p:spPr>
          <a:xfrm>
            <a:off x="395536" y="1124744"/>
            <a:ext cx="7704856" cy="1938992"/>
          </a:xfrm>
          <a:prstGeom prst="rect">
            <a:avLst/>
          </a:prstGeom>
          <a:noFill/>
        </p:spPr>
        <p:txBody>
          <a:bodyPr wrap="square" rtlCol="0">
            <a:spAutoFit/>
          </a:bodyPr>
          <a:lstStyle/>
          <a:p>
            <a:r>
              <a:rPr lang="ja-JP" altLang="en-US" sz="2400" dirty="0"/>
              <a:t>あるパラメータを変えると、クラスターが大きくなる</a:t>
            </a:r>
            <a:endParaRPr lang="en-US" altLang="ja-JP" sz="2400" dirty="0"/>
          </a:p>
          <a:p>
            <a:r>
              <a:rPr kumimoji="1" lang="ja-JP" altLang="en-US" sz="2400" dirty="0"/>
              <a:t>→クラスターサイズがある大きさを超えると、全てのクラスターがつながり、大きな一つのクラスターに</a:t>
            </a:r>
            <a:endParaRPr kumimoji="1" lang="en-US" altLang="ja-JP" sz="2400" dirty="0"/>
          </a:p>
          <a:p>
            <a:r>
              <a:rPr lang="ja-JP" altLang="en-US" sz="2400" dirty="0"/>
              <a:t>→どこかで起きたイベントの影響が、全世界に広がる</a:t>
            </a:r>
            <a:r>
              <a:rPr kumimoji="1" lang="en-US" altLang="ja-JP" sz="2400" dirty="0"/>
              <a:t>(</a:t>
            </a:r>
            <a:r>
              <a:rPr kumimoji="1" lang="ja-JP" altLang="en-US" sz="2400" dirty="0">
                <a:solidFill>
                  <a:srgbClr val="FF0000"/>
                </a:solidFill>
              </a:rPr>
              <a:t>パーコレーション</a:t>
            </a:r>
            <a:r>
              <a:rPr kumimoji="1" lang="en-US" altLang="ja-JP" sz="2400" dirty="0"/>
              <a:t>)</a:t>
            </a:r>
            <a:endParaRPr kumimoji="1" lang="ja-JP" altLang="en-US" sz="2400" dirty="0"/>
          </a:p>
        </p:txBody>
      </p:sp>
      <p:grpSp>
        <p:nvGrpSpPr>
          <p:cNvPr id="6" name="グループ化 5">
            <a:extLst>
              <a:ext uri="{FF2B5EF4-FFF2-40B4-BE49-F238E27FC236}">
                <a16:creationId xmlns:a16="http://schemas.microsoft.com/office/drawing/2014/main" id="{140BE2CE-4A3B-4419-BA29-4845BB49A37A}"/>
              </a:ext>
            </a:extLst>
          </p:cNvPr>
          <p:cNvGrpSpPr/>
          <p:nvPr/>
        </p:nvGrpSpPr>
        <p:grpSpPr>
          <a:xfrm>
            <a:off x="3203848" y="5589240"/>
            <a:ext cx="4968552" cy="1071648"/>
            <a:chOff x="899592" y="5085184"/>
            <a:chExt cx="7344816" cy="1584176"/>
          </a:xfrm>
        </p:grpSpPr>
        <p:cxnSp>
          <p:nvCxnSpPr>
            <p:cNvPr id="8" name="直線コネクタ 7">
              <a:extLst>
                <a:ext uri="{FF2B5EF4-FFF2-40B4-BE49-F238E27FC236}">
                  <a16:creationId xmlns:a16="http://schemas.microsoft.com/office/drawing/2014/main" id="{8B5CA3A6-6000-41DA-A74C-581792A2764B}"/>
                </a:ext>
              </a:extLst>
            </p:cNvPr>
            <p:cNvCxnSpPr>
              <a:cxnSpLocks/>
            </p:cNvCxnSpPr>
            <p:nvPr/>
          </p:nvCxnSpPr>
          <p:spPr>
            <a:xfrm>
              <a:off x="1691680" y="5904656"/>
              <a:ext cx="576064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EF10C165-B886-4B9C-AC06-DA1EAA548900}"/>
                </a:ext>
              </a:extLst>
            </p:cNvPr>
            <p:cNvSpPr/>
            <p:nvPr/>
          </p:nvSpPr>
          <p:spPr>
            <a:xfrm>
              <a:off x="89959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613BB23-50E9-4FB5-A291-83D866F18810}"/>
                </a:ext>
              </a:extLst>
            </p:cNvPr>
            <p:cNvSpPr/>
            <p:nvPr/>
          </p:nvSpPr>
          <p:spPr>
            <a:xfrm>
              <a:off x="233975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9823414-11B7-47A7-A76B-9E103080FB0A}"/>
                </a:ext>
              </a:extLst>
            </p:cNvPr>
            <p:cNvSpPr/>
            <p:nvPr/>
          </p:nvSpPr>
          <p:spPr>
            <a:xfrm>
              <a:off x="377991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185C38F-5DBA-4349-A48B-FA32D4F7CDBC}"/>
                </a:ext>
              </a:extLst>
            </p:cNvPr>
            <p:cNvSpPr/>
            <p:nvPr/>
          </p:nvSpPr>
          <p:spPr>
            <a:xfrm>
              <a:off x="522007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A03CA49-0C9A-4C25-BB23-724B2976AB7E}"/>
                </a:ext>
              </a:extLst>
            </p:cNvPr>
            <p:cNvSpPr/>
            <p:nvPr/>
          </p:nvSpPr>
          <p:spPr>
            <a:xfrm>
              <a:off x="6660232" y="5085184"/>
              <a:ext cx="1584176" cy="158417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8EB01577-3FE3-4B5C-955F-5A04C9E22DE1}"/>
              </a:ext>
            </a:extLst>
          </p:cNvPr>
          <p:cNvCxnSpPr>
            <a:cxnSpLocks/>
          </p:cNvCxnSpPr>
          <p:nvPr/>
        </p:nvCxnSpPr>
        <p:spPr>
          <a:xfrm>
            <a:off x="3733319" y="4822567"/>
            <a:ext cx="389690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8FA11B96-9BFA-4DFC-9018-30EC47EBCC7F}"/>
              </a:ext>
            </a:extLst>
          </p:cNvPr>
          <p:cNvSpPr/>
          <p:nvPr/>
        </p:nvSpPr>
        <p:spPr>
          <a:xfrm>
            <a:off x="3275856"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1F2E2EEF-0368-4BEA-A615-5FEE7B47994E}"/>
              </a:ext>
            </a:extLst>
          </p:cNvPr>
          <p:cNvSpPr/>
          <p:nvPr/>
        </p:nvSpPr>
        <p:spPr>
          <a:xfrm>
            <a:off x="4250082"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4291625-BF45-4C2C-81A3-7004AE3D03B4}"/>
              </a:ext>
            </a:extLst>
          </p:cNvPr>
          <p:cNvSpPr/>
          <p:nvPr/>
        </p:nvSpPr>
        <p:spPr>
          <a:xfrm>
            <a:off x="5224308"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4B3003C-13C1-4E61-AAA3-D92DA6E1E8B8}"/>
              </a:ext>
            </a:extLst>
          </p:cNvPr>
          <p:cNvSpPr/>
          <p:nvPr/>
        </p:nvSpPr>
        <p:spPr>
          <a:xfrm>
            <a:off x="6198534"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0A3C660-7829-4A81-AB63-D46466F9ABF6}"/>
              </a:ext>
            </a:extLst>
          </p:cNvPr>
          <p:cNvSpPr/>
          <p:nvPr/>
        </p:nvSpPr>
        <p:spPr>
          <a:xfrm>
            <a:off x="7172760" y="4373576"/>
            <a:ext cx="927632" cy="92763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51C08AE5-8C11-4ED3-91BE-566720147013}"/>
              </a:ext>
            </a:extLst>
          </p:cNvPr>
          <p:cNvSpPr/>
          <p:nvPr/>
        </p:nvSpPr>
        <p:spPr>
          <a:xfrm>
            <a:off x="5436096" y="5085184"/>
            <a:ext cx="504056"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5242BD5-40B7-4993-8677-D96D420622A5}"/>
              </a:ext>
            </a:extLst>
          </p:cNvPr>
          <p:cNvSpPr txBox="1"/>
          <p:nvPr/>
        </p:nvSpPr>
        <p:spPr>
          <a:xfrm>
            <a:off x="11427" y="3284984"/>
            <a:ext cx="9036496" cy="830997"/>
          </a:xfrm>
          <a:prstGeom prst="rect">
            <a:avLst/>
          </a:prstGeom>
          <a:noFill/>
        </p:spPr>
        <p:txBody>
          <a:bodyPr wrap="square" rtlCol="0">
            <a:spAutoFit/>
          </a:bodyPr>
          <a:lstStyle/>
          <a:p>
            <a:r>
              <a:rPr kumimoji="1" lang="ja-JP" altLang="en-US" sz="2400" dirty="0"/>
              <a:t>クラスターがつながる直前と、つながった直後は、パラメータは少ししか</a:t>
            </a:r>
            <a:r>
              <a:rPr lang="ja-JP" altLang="en-US" sz="2400" dirty="0"/>
              <a:t>違わないが、系の性質は大きく異なる</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C23988F-8FAB-4B1A-9D8A-94E773B5A4C2}"/>
                  </a:ext>
                </a:extLst>
              </p:cNvPr>
              <p:cNvSpPr txBox="1"/>
              <p:nvPr/>
            </p:nvSpPr>
            <p:spPr>
              <a:xfrm>
                <a:off x="1475656" y="465313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&lt;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9C23988F-8FAB-4B1A-9D8A-94E773B5A4C2}"/>
                  </a:ext>
                </a:extLst>
              </p:cNvPr>
              <p:cNvSpPr txBox="1">
                <a:spLocks noRot="1" noChangeAspect="1" noMove="1" noResize="1" noEditPoints="1" noAdjustHandles="1" noChangeArrowheads="1" noChangeShapeType="1" noTextEdit="1"/>
              </p:cNvSpPr>
              <p:nvPr/>
            </p:nvSpPr>
            <p:spPr>
              <a:xfrm>
                <a:off x="1475656" y="4653136"/>
                <a:ext cx="127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5320B4E-0E45-40F4-9A35-C1F372480010}"/>
                  </a:ext>
                </a:extLst>
              </p:cNvPr>
              <p:cNvSpPr txBox="1"/>
              <p:nvPr/>
            </p:nvSpPr>
            <p:spPr>
              <a:xfrm>
                <a:off x="1475656" y="5733256"/>
                <a:ext cx="127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𝑝</m:t>
                      </m:r>
                      <m:r>
                        <a:rPr kumimoji="1" lang="en-US" altLang="ja-JP" sz="3200" b="0" i="1" smtClean="0">
                          <a:latin typeface="Cambria Math" panose="02040503050406030204" pitchFamily="18" charset="0"/>
                        </a:rPr>
                        <m:t>&gt;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𝑐</m:t>
                          </m:r>
                        </m:sub>
                      </m:sSub>
                    </m:oMath>
                  </m:oMathPara>
                </a14:m>
                <a:endParaRPr kumimoji="1" lang="ja-JP" altLang="en-US" sz="3200" dirty="0"/>
              </a:p>
            </p:txBody>
          </p:sp>
        </mc:Choice>
        <mc:Fallback xmlns="">
          <p:sp>
            <p:nvSpPr>
              <p:cNvPr id="22" name="テキスト ボックス 21">
                <a:extLst>
                  <a:ext uri="{FF2B5EF4-FFF2-40B4-BE49-F238E27FC236}">
                    <a16:creationId xmlns:a16="http://schemas.microsoft.com/office/drawing/2014/main" id="{25320B4E-0E45-40F4-9A35-C1F372480010}"/>
                  </a:ext>
                </a:extLst>
              </p:cNvPr>
              <p:cNvSpPr txBox="1">
                <a:spLocks noRot="1" noChangeAspect="1" noMove="1" noResize="1" noEditPoints="1" noAdjustHandles="1" noChangeArrowheads="1" noChangeShapeType="1" noTextEdit="1"/>
              </p:cNvSpPr>
              <p:nvPr/>
            </p:nvSpPr>
            <p:spPr>
              <a:xfrm>
                <a:off x="1475656" y="5733256"/>
                <a:ext cx="1274260" cy="492443"/>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525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楕円 5">
            <a:extLst>
              <a:ext uri="{FF2B5EF4-FFF2-40B4-BE49-F238E27FC236}">
                <a16:creationId xmlns:a16="http://schemas.microsoft.com/office/drawing/2014/main" id="{D533AD2A-186A-4FC6-9590-E60B2AE8AF59}"/>
              </a:ext>
            </a:extLst>
          </p:cNvPr>
          <p:cNvSpPr/>
          <p:nvPr/>
        </p:nvSpPr>
        <p:spPr>
          <a:xfrm>
            <a:off x="2627784" y="1556792"/>
            <a:ext cx="3888432" cy="38884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A93CCFD3-3AFE-4C5B-9DBC-296D1B6EE314}"/>
              </a:ext>
            </a:extLst>
          </p:cNvPr>
          <p:cNvSpPr>
            <a:spLocks noGrp="1"/>
          </p:cNvSpPr>
          <p:nvPr>
            <p:ph type="body" sz="quarter" idx="10"/>
          </p:nvPr>
        </p:nvSpPr>
        <p:spPr/>
        <p:txBody>
          <a:bodyPr/>
          <a:lstStyle/>
          <a:p>
            <a:r>
              <a:rPr kumimoji="1" lang="ja-JP" altLang="en-US"/>
              <a:t>数値計算とは</a:t>
            </a:r>
          </a:p>
        </p:txBody>
      </p:sp>
      <p:sp>
        <p:nvSpPr>
          <p:cNvPr id="3" name="四角形: 角を丸くする 2">
            <a:extLst>
              <a:ext uri="{FF2B5EF4-FFF2-40B4-BE49-F238E27FC236}">
                <a16:creationId xmlns:a16="http://schemas.microsoft.com/office/drawing/2014/main" id="{29174A8A-1358-45D3-87FB-8A03ECF27B18}"/>
              </a:ext>
            </a:extLst>
          </p:cNvPr>
          <p:cNvSpPr/>
          <p:nvPr/>
        </p:nvSpPr>
        <p:spPr>
          <a:xfrm>
            <a:off x="2987824" y="1196752"/>
            <a:ext cx="3096344" cy="1296144"/>
          </a:xfrm>
          <a:prstGeom prst="roundRect">
            <a:avLst>
              <a:gd name="adj" fmla="val 2780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数値計算</a:t>
            </a:r>
          </a:p>
        </p:txBody>
      </p:sp>
      <p:sp>
        <p:nvSpPr>
          <p:cNvPr id="4" name="四角形: 角を丸くする 3">
            <a:extLst>
              <a:ext uri="{FF2B5EF4-FFF2-40B4-BE49-F238E27FC236}">
                <a16:creationId xmlns:a16="http://schemas.microsoft.com/office/drawing/2014/main" id="{40FF9716-466D-4D42-8FB3-AF6942C5EB63}"/>
              </a:ext>
            </a:extLst>
          </p:cNvPr>
          <p:cNvSpPr/>
          <p:nvPr/>
        </p:nvSpPr>
        <p:spPr>
          <a:xfrm>
            <a:off x="755576" y="3933056"/>
            <a:ext cx="3096344" cy="1296144"/>
          </a:xfrm>
          <a:prstGeom prst="roundRect">
            <a:avLst>
              <a:gd name="adj" fmla="val 2780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理論</a:t>
            </a:r>
          </a:p>
        </p:txBody>
      </p:sp>
      <p:sp>
        <p:nvSpPr>
          <p:cNvPr id="5" name="四角形: 角を丸くする 4">
            <a:extLst>
              <a:ext uri="{FF2B5EF4-FFF2-40B4-BE49-F238E27FC236}">
                <a16:creationId xmlns:a16="http://schemas.microsoft.com/office/drawing/2014/main" id="{CA5AFED4-7723-4DE7-A3B3-E66D16E04411}"/>
              </a:ext>
            </a:extLst>
          </p:cNvPr>
          <p:cNvSpPr/>
          <p:nvPr/>
        </p:nvSpPr>
        <p:spPr>
          <a:xfrm>
            <a:off x="5364088" y="3933056"/>
            <a:ext cx="3096344" cy="1296144"/>
          </a:xfrm>
          <a:prstGeom prst="roundRect">
            <a:avLst>
              <a:gd name="adj" fmla="val 27806"/>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a:solidFill>
                  <a:schemeClr val="tx1"/>
                </a:solidFill>
              </a:rPr>
              <a:t>実験</a:t>
            </a:r>
          </a:p>
        </p:txBody>
      </p:sp>
      <p:sp>
        <p:nvSpPr>
          <p:cNvPr id="7" name="テキスト ボックス 6">
            <a:extLst>
              <a:ext uri="{FF2B5EF4-FFF2-40B4-BE49-F238E27FC236}">
                <a16:creationId xmlns:a16="http://schemas.microsoft.com/office/drawing/2014/main" id="{CC2EDBB0-E139-4816-81A8-A2ED331B1E2D}"/>
              </a:ext>
            </a:extLst>
          </p:cNvPr>
          <p:cNvSpPr txBox="1"/>
          <p:nvPr/>
        </p:nvSpPr>
        <p:spPr>
          <a:xfrm>
            <a:off x="683568" y="5661248"/>
            <a:ext cx="7571303" cy="584775"/>
          </a:xfrm>
          <a:prstGeom prst="rect">
            <a:avLst/>
          </a:prstGeom>
          <a:noFill/>
        </p:spPr>
        <p:txBody>
          <a:bodyPr wrap="none" rtlCol="0">
            <a:spAutoFit/>
          </a:bodyPr>
          <a:lstStyle/>
          <a:p>
            <a:r>
              <a:rPr lang="ja-JP" altLang="en-US" sz="3200"/>
              <a:t>「理論」「実験」に並ぶ「第三の科学」</a:t>
            </a:r>
            <a:endParaRPr kumimoji="1" lang="ja-JP" altLang="en-US" sz="3200"/>
          </a:p>
        </p:txBody>
      </p:sp>
    </p:spTree>
    <p:extLst>
      <p:ext uri="{BB962C8B-B14F-4D97-AF65-F5344CB8AC3E}">
        <p14:creationId xmlns:p14="http://schemas.microsoft.com/office/powerpoint/2010/main" val="2989683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35BD635-9CEF-4B3B-8DFF-95AA876CA23D}"/>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249847CE-6A01-4AA2-9E40-98B925B69A6C}"/>
              </a:ext>
            </a:extLst>
          </p:cNvPr>
          <p:cNvSpPr txBox="1"/>
          <p:nvPr/>
        </p:nvSpPr>
        <p:spPr>
          <a:xfrm>
            <a:off x="1547664" y="1052736"/>
            <a:ext cx="5929828" cy="523220"/>
          </a:xfrm>
          <a:prstGeom prst="rect">
            <a:avLst/>
          </a:prstGeom>
          <a:noFill/>
        </p:spPr>
        <p:txBody>
          <a:bodyPr wrap="none" rtlCol="0">
            <a:spAutoFit/>
          </a:bodyPr>
          <a:lstStyle/>
          <a:p>
            <a:r>
              <a:rPr kumimoji="1" lang="ja-JP" altLang="en-US" sz="2800" dirty="0"/>
              <a:t>物が凍るとはどういう現象だろう？</a:t>
            </a:r>
          </a:p>
        </p:txBody>
      </p:sp>
      <p:sp>
        <p:nvSpPr>
          <p:cNvPr id="4" name="楕円 3">
            <a:extLst>
              <a:ext uri="{FF2B5EF4-FFF2-40B4-BE49-F238E27FC236}">
                <a16:creationId xmlns:a16="http://schemas.microsoft.com/office/drawing/2014/main" id="{20988B70-0580-4D4D-BD76-531094B0CF30}"/>
              </a:ext>
            </a:extLst>
          </p:cNvPr>
          <p:cNvSpPr/>
          <p:nvPr/>
        </p:nvSpPr>
        <p:spPr>
          <a:xfrm>
            <a:off x="1403648"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734E758-47E6-4A76-9023-735208A18056}"/>
              </a:ext>
            </a:extLst>
          </p:cNvPr>
          <p:cNvSpPr/>
          <p:nvPr/>
        </p:nvSpPr>
        <p:spPr>
          <a:xfrm>
            <a:off x="104360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F73A536-E914-4FA6-BF08-7BAA9B82B9E7}"/>
              </a:ext>
            </a:extLst>
          </p:cNvPr>
          <p:cNvSpPr/>
          <p:nvPr/>
        </p:nvSpPr>
        <p:spPr>
          <a:xfrm>
            <a:off x="1835696"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DED1D22-EEAE-45A0-8EBA-5476E0EEF37F}"/>
              </a:ext>
            </a:extLst>
          </p:cNvPr>
          <p:cNvSpPr/>
          <p:nvPr/>
        </p:nvSpPr>
        <p:spPr>
          <a:xfrm>
            <a:off x="2267744" y="292494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CEB68BA-4BD2-4139-8639-3ECE95513BA5}"/>
              </a:ext>
            </a:extLst>
          </p:cNvPr>
          <p:cNvSpPr/>
          <p:nvPr/>
        </p:nvSpPr>
        <p:spPr>
          <a:xfrm>
            <a:off x="2699792"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917D8E6-2A84-4951-B180-8A081A5C9124}"/>
              </a:ext>
            </a:extLst>
          </p:cNvPr>
          <p:cNvSpPr/>
          <p:nvPr/>
        </p:nvSpPr>
        <p:spPr>
          <a:xfrm>
            <a:off x="1403648"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E401D80-1367-46CB-A2F7-07584AAD4A0C}"/>
              </a:ext>
            </a:extLst>
          </p:cNvPr>
          <p:cNvSpPr/>
          <p:nvPr/>
        </p:nvSpPr>
        <p:spPr>
          <a:xfrm>
            <a:off x="2267744" y="42210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043B5D1-9A9D-4985-AA04-B0F5DB6BF2E6}"/>
              </a:ext>
            </a:extLst>
          </p:cNvPr>
          <p:cNvSpPr txBox="1"/>
          <p:nvPr/>
        </p:nvSpPr>
        <p:spPr>
          <a:xfrm>
            <a:off x="611560" y="5157192"/>
            <a:ext cx="3448380" cy="646331"/>
          </a:xfrm>
          <a:prstGeom prst="rect">
            <a:avLst/>
          </a:prstGeom>
          <a:noFill/>
        </p:spPr>
        <p:txBody>
          <a:bodyPr wrap="none" rtlCol="0">
            <a:spAutoFit/>
          </a:bodyPr>
          <a:lstStyle/>
          <a:p>
            <a:r>
              <a:rPr lang="ja-JP" altLang="en-US" dirty="0"/>
              <a:t>温度が低いとくっつく</a:t>
            </a:r>
            <a:endParaRPr lang="en-US" altLang="ja-JP" dirty="0"/>
          </a:p>
          <a:p>
            <a:r>
              <a:rPr kumimoji="1" lang="ja-JP" altLang="en-US" dirty="0"/>
              <a:t>引力相互作用 </a:t>
            </a:r>
            <a:r>
              <a:rPr kumimoji="1" lang="en-US" altLang="ja-JP" dirty="0"/>
              <a:t>&gt;</a:t>
            </a:r>
            <a:r>
              <a:rPr kumimoji="1" lang="ja-JP" altLang="en-US" dirty="0"/>
              <a:t> 運動エネルギー</a:t>
            </a:r>
          </a:p>
        </p:txBody>
      </p:sp>
      <p:sp>
        <p:nvSpPr>
          <p:cNvPr id="12" name="テキスト ボックス 11">
            <a:extLst>
              <a:ext uri="{FF2B5EF4-FFF2-40B4-BE49-F238E27FC236}">
                <a16:creationId xmlns:a16="http://schemas.microsoft.com/office/drawing/2014/main" id="{2EF426D8-CD60-4F62-BF71-CC2EECFF2592}"/>
              </a:ext>
            </a:extLst>
          </p:cNvPr>
          <p:cNvSpPr txBox="1"/>
          <p:nvPr/>
        </p:nvSpPr>
        <p:spPr>
          <a:xfrm>
            <a:off x="323528" y="1844824"/>
            <a:ext cx="3570208" cy="461665"/>
          </a:xfrm>
          <a:prstGeom prst="rect">
            <a:avLst/>
          </a:prstGeom>
          <a:noFill/>
        </p:spPr>
        <p:txBody>
          <a:bodyPr wrap="none" rtlCol="0">
            <a:spAutoFit/>
          </a:bodyPr>
          <a:lstStyle/>
          <a:p>
            <a:r>
              <a:rPr kumimoji="1" lang="ja-JP" altLang="en-US" sz="2400" dirty="0"/>
              <a:t>素朴な理解：引力モデル</a:t>
            </a:r>
          </a:p>
        </p:txBody>
      </p:sp>
      <p:grpSp>
        <p:nvGrpSpPr>
          <p:cNvPr id="22" name="グループ化 21">
            <a:extLst>
              <a:ext uri="{FF2B5EF4-FFF2-40B4-BE49-F238E27FC236}">
                <a16:creationId xmlns:a16="http://schemas.microsoft.com/office/drawing/2014/main" id="{2373A870-4680-44D8-AE2C-476225FCDB6D}"/>
              </a:ext>
            </a:extLst>
          </p:cNvPr>
          <p:cNvGrpSpPr/>
          <p:nvPr/>
        </p:nvGrpSpPr>
        <p:grpSpPr>
          <a:xfrm>
            <a:off x="7092280" y="2780928"/>
            <a:ext cx="1080120" cy="720080"/>
            <a:chOff x="7092280" y="2780928"/>
            <a:chExt cx="1080120" cy="720080"/>
          </a:xfrm>
        </p:grpSpPr>
        <p:sp>
          <p:nvSpPr>
            <p:cNvPr id="16" name="楕円 15">
              <a:extLst>
                <a:ext uri="{FF2B5EF4-FFF2-40B4-BE49-F238E27FC236}">
                  <a16:creationId xmlns:a16="http://schemas.microsoft.com/office/drawing/2014/main" id="{1204B5B7-3C13-40CA-B8BA-E89AC59CD0A6}"/>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5D7EB9F5-3FA9-40D5-A2A6-8911F94C9FB9}"/>
                </a:ext>
              </a:extLst>
            </p:cNvPr>
            <p:cNvCxnSpPr>
              <a:stCxn id="16"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EB8217-6865-4E50-81FB-747DE3FD185D}"/>
              </a:ext>
            </a:extLst>
          </p:cNvPr>
          <p:cNvGrpSpPr/>
          <p:nvPr/>
        </p:nvGrpSpPr>
        <p:grpSpPr>
          <a:xfrm rot="17100000">
            <a:off x="6319690" y="3611795"/>
            <a:ext cx="1080120" cy="720080"/>
            <a:chOff x="7092280" y="2780928"/>
            <a:chExt cx="1080120" cy="720080"/>
          </a:xfrm>
        </p:grpSpPr>
        <p:sp>
          <p:nvSpPr>
            <p:cNvPr id="24" name="楕円 23">
              <a:extLst>
                <a:ext uri="{FF2B5EF4-FFF2-40B4-BE49-F238E27FC236}">
                  <a16:creationId xmlns:a16="http://schemas.microsoft.com/office/drawing/2014/main" id="{CF7257DA-28AA-461B-9661-E6B767645D24}"/>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69214DBA-8E1F-4551-82D6-4AE4EE7DF372}"/>
                </a:ext>
              </a:extLst>
            </p:cNvPr>
            <p:cNvCxnSpPr>
              <a:stCxn id="2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6" name="グループ化 25">
            <a:extLst>
              <a:ext uri="{FF2B5EF4-FFF2-40B4-BE49-F238E27FC236}">
                <a16:creationId xmlns:a16="http://schemas.microsoft.com/office/drawing/2014/main" id="{2CFC33B4-7C22-4D92-BDCA-163BC818862B}"/>
              </a:ext>
            </a:extLst>
          </p:cNvPr>
          <p:cNvGrpSpPr/>
          <p:nvPr/>
        </p:nvGrpSpPr>
        <p:grpSpPr>
          <a:xfrm rot="13500000">
            <a:off x="7255794" y="3755812"/>
            <a:ext cx="1080120" cy="720080"/>
            <a:chOff x="7092280" y="2780928"/>
            <a:chExt cx="1080120" cy="720080"/>
          </a:xfrm>
        </p:grpSpPr>
        <p:sp>
          <p:nvSpPr>
            <p:cNvPr id="27" name="楕円 26">
              <a:extLst>
                <a:ext uri="{FF2B5EF4-FFF2-40B4-BE49-F238E27FC236}">
                  <a16:creationId xmlns:a16="http://schemas.microsoft.com/office/drawing/2014/main" id="{29B79512-C683-4708-B6CF-DB45D9C535EE}"/>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434D5AB9-42F8-405A-B076-3B7B033C0979}"/>
                </a:ext>
              </a:extLst>
            </p:cNvPr>
            <p:cNvCxnSpPr>
              <a:stCxn id="2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グループ化 28">
            <a:extLst>
              <a:ext uri="{FF2B5EF4-FFF2-40B4-BE49-F238E27FC236}">
                <a16:creationId xmlns:a16="http://schemas.microsoft.com/office/drawing/2014/main" id="{66A8C908-AA7F-4BA8-BDAA-01F3BCDE3E7B}"/>
              </a:ext>
            </a:extLst>
          </p:cNvPr>
          <p:cNvGrpSpPr/>
          <p:nvPr/>
        </p:nvGrpSpPr>
        <p:grpSpPr>
          <a:xfrm rot="18000000">
            <a:off x="7782126" y="1988494"/>
            <a:ext cx="1080120" cy="720080"/>
            <a:chOff x="7092280" y="2780928"/>
            <a:chExt cx="1080120" cy="720080"/>
          </a:xfrm>
        </p:grpSpPr>
        <p:sp>
          <p:nvSpPr>
            <p:cNvPr id="30" name="楕円 29">
              <a:extLst>
                <a:ext uri="{FF2B5EF4-FFF2-40B4-BE49-F238E27FC236}">
                  <a16:creationId xmlns:a16="http://schemas.microsoft.com/office/drawing/2014/main" id="{C9A688E3-8228-4D3B-8DB9-9F03C0709C2C}"/>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EDF1C2B1-0B2B-46BE-B632-F6769775721F}"/>
                </a:ext>
              </a:extLst>
            </p:cNvPr>
            <p:cNvCxnSpPr>
              <a:stCxn id="30"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グループ化 31">
            <a:extLst>
              <a:ext uri="{FF2B5EF4-FFF2-40B4-BE49-F238E27FC236}">
                <a16:creationId xmlns:a16="http://schemas.microsoft.com/office/drawing/2014/main" id="{F658C1CD-26C8-495B-87B8-A9BF14ADFAC6}"/>
              </a:ext>
            </a:extLst>
          </p:cNvPr>
          <p:cNvGrpSpPr/>
          <p:nvPr/>
        </p:nvGrpSpPr>
        <p:grpSpPr>
          <a:xfrm rot="13500000">
            <a:off x="5676518" y="2625306"/>
            <a:ext cx="1080120" cy="720080"/>
            <a:chOff x="7092280" y="2780928"/>
            <a:chExt cx="1080120" cy="720080"/>
          </a:xfrm>
        </p:grpSpPr>
        <p:sp>
          <p:nvSpPr>
            <p:cNvPr id="33" name="楕円 32">
              <a:extLst>
                <a:ext uri="{FF2B5EF4-FFF2-40B4-BE49-F238E27FC236}">
                  <a16:creationId xmlns:a16="http://schemas.microsoft.com/office/drawing/2014/main" id="{24228354-BC14-4131-920C-A11AFF05ABD9}"/>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C8FCED65-B34A-407D-9ED6-9B0F9297A141}"/>
                </a:ext>
              </a:extLst>
            </p:cNvPr>
            <p:cNvCxnSpPr>
              <a:stCxn id="33"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E3C953BC-42C4-4061-B63F-1E70803E9441}"/>
              </a:ext>
            </a:extLst>
          </p:cNvPr>
          <p:cNvSpPr txBox="1"/>
          <p:nvPr/>
        </p:nvSpPr>
        <p:spPr>
          <a:xfrm>
            <a:off x="5220072" y="5157192"/>
            <a:ext cx="3544560" cy="646331"/>
          </a:xfrm>
          <a:prstGeom prst="rect">
            <a:avLst/>
          </a:prstGeom>
          <a:noFill/>
        </p:spPr>
        <p:txBody>
          <a:bodyPr wrap="none" rtlCol="0">
            <a:spAutoFit/>
          </a:bodyPr>
          <a:lstStyle/>
          <a:p>
            <a:r>
              <a:rPr lang="ja-JP" altLang="en-US" dirty="0"/>
              <a:t>温度が高いとバラバラに</a:t>
            </a:r>
            <a:endParaRPr lang="en-US" altLang="ja-JP" dirty="0"/>
          </a:p>
          <a:p>
            <a:r>
              <a:rPr kumimoji="1" lang="ja-JP" altLang="en-US" dirty="0"/>
              <a:t>引力相互作用 </a:t>
            </a:r>
            <a:r>
              <a:rPr kumimoji="1" lang="en-US" altLang="ja-JP" dirty="0"/>
              <a:t>&lt;</a:t>
            </a:r>
            <a:r>
              <a:rPr kumimoji="1" lang="ja-JP" altLang="en-US" dirty="0"/>
              <a:t> 運動エネルギー</a:t>
            </a:r>
          </a:p>
        </p:txBody>
      </p:sp>
      <p:sp>
        <p:nvSpPr>
          <p:cNvPr id="36" name="テキスト ボックス 35">
            <a:extLst>
              <a:ext uri="{FF2B5EF4-FFF2-40B4-BE49-F238E27FC236}">
                <a16:creationId xmlns:a16="http://schemas.microsoft.com/office/drawing/2014/main" id="{0D677510-A0BB-4FE9-BA9E-26440AD3E71F}"/>
              </a:ext>
            </a:extLst>
          </p:cNvPr>
          <p:cNvSpPr txBox="1"/>
          <p:nvPr/>
        </p:nvSpPr>
        <p:spPr>
          <a:xfrm>
            <a:off x="899592" y="6165304"/>
            <a:ext cx="7263527" cy="461665"/>
          </a:xfrm>
          <a:prstGeom prst="rect">
            <a:avLst/>
          </a:prstGeom>
          <a:noFill/>
        </p:spPr>
        <p:txBody>
          <a:bodyPr wrap="none" rtlCol="0">
            <a:spAutoFit/>
          </a:bodyPr>
          <a:lstStyle/>
          <a:p>
            <a:r>
              <a:rPr lang="ja-JP" altLang="en-US" sz="2400" dirty="0"/>
              <a:t>固体ー液体相転移に引力相互作用は必須だろうか？</a:t>
            </a:r>
            <a:endParaRPr kumimoji="1" lang="ja-JP" altLang="en-US" sz="2400" dirty="0"/>
          </a:p>
        </p:txBody>
      </p:sp>
    </p:spTree>
    <p:extLst>
      <p:ext uri="{BB962C8B-B14F-4D97-AF65-F5344CB8AC3E}">
        <p14:creationId xmlns:p14="http://schemas.microsoft.com/office/powerpoint/2010/main" val="342766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C2D114F-AC34-4461-A9EA-93506949FA98}"/>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4CDA0B38-049E-48BD-B2D5-911C4B2B88C2}"/>
              </a:ext>
            </a:extLst>
          </p:cNvPr>
          <p:cNvSpPr txBox="1"/>
          <p:nvPr/>
        </p:nvSpPr>
        <p:spPr>
          <a:xfrm>
            <a:off x="251520" y="980728"/>
            <a:ext cx="1107996" cy="461665"/>
          </a:xfrm>
          <a:prstGeom prst="rect">
            <a:avLst/>
          </a:prstGeom>
          <a:noFill/>
        </p:spPr>
        <p:txBody>
          <a:bodyPr wrap="none" rtlCol="0">
            <a:spAutoFit/>
          </a:bodyPr>
          <a:lstStyle/>
          <a:p>
            <a:r>
              <a:rPr kumimoji="1" lang="ja-JP" altLang="en-US" sz="2400" dirty="0">
                <a:solidFill>
                  <a:srgbClr val="011893"/>
                </a:solidFill>
              </a:rPr>
              <a:t>剛体球</a:t>
            </a:r>
          </a:p>
        </p:txBody>
      </p:sp>
      <p:sp>
        <p:nvSpPr>
          <p:cNvPr id="4" name="テキスト ボックス 3">
            <a:extLst>
              <a:ext uri="{FF2B5EF4-FFF2-40B4-BE49-F238E27FC236}">
                <a16:creationId xmlns:a16="http://schemas.microsoft.com/office/drawing/2014/main" id="{C83F9D41-FCB3-4495-8F4D-4AE9F3669551}"/>
              </a:ext>
            </a:extLst>
          </p:cNvPr>
          <p:cNvSpPr txBox="1"/>
          <p:nvPr/>
        </p:nvSpPr>
        <p:spPr>
          <a:xfrm>
            <a:off x="539552" y="1556792"/>
            <a:ext cx="5314275" cy="1015663"/>
          </a:xfrm>
          <a:prstGeom prst="rect">
            <a:avLst/>
          </a:prstGeom>
          <a:noFill/>
        </p:spPr>
        <p:txBody>
          <a:bodyPr wrap="none" rtlCol="0">
            <a:spAutoFit/>
          </a:bodyPr>
          <a:lstStyle/>
          <a:p>
            <a:r>
              <a:rPr lang="ja-JP" altLang="en-US" sz="2000" dirty="0"/>
              <a:t>斥力相互作用しかない粒子を理想化したもの</a:t>
            </a:r>
            <a:endParaRPr lang="en-US" altLang="ja-JP" sz="2000" dirty="0"/>
          </a:p>
          <a:p>
            <a:r>
              <a:rPr lang="ja-JP" altLang="en-US" sz="2000" dirty="0"/>
              <a:t>完全弾性衝突しかしない</a:t>
            </a:r>
            <a:endParaRPr lang="en-US" altLang="ja-JP" sz="2000" dirty="0"/>
          </a:p>
          <a:p>
            <a:r>
              <a:rPr kumimoji="1" lang="ja-JP" altLang="en-US" sz="2000" dirty="0"/>
              <a:t>パチンコ玉のようなもの</a:t>
            </a:r>
          </a:p>
        </p:txBody>
      </p:sp>
      <p:grpSp>
        <p:nvGrpSpPr>
          <p:cNvPr id="7" name="グループ化 6">
            <a:extLst>
              <a:ext uri="{FF2B5EF4-FFF2-40B4-BE49-F238E27FC236}">
                <a16:creationId xmlns:a16="http://schemas.microsoft.com/office/drawing/2014/main" id="{56274B00-C11A-455D-8160-5C1E60FCA250}"/>
              </a:ext>
            </a:extLst>
          </p:cNvPr>
          <p:cNvGrpSpPr/>
          <p:nvPr/>
        </p:nvGrpSpPr>
        <p:grpSpPr>
          <a:xfrm rot="10800000">
            <a:off x="7884368" y="1412776"/>
            <a:ext cx="738675" cy="492450"/>
            <a:chOff x="7092280" y="2780928"/>
            <a:chExt cx="1080120" cy="720080"/>
          </a:xfrm>
        </p:grpSpPr>
        <p:sp>
          <p:nvSpPr>
            <p:cNvPr id="8" name="楕円 7">
              <a:extLst>
                <a:ext uri="{FF2B5EF4-FFF2-40B4-BE49-F238E27FC236}">
                  <a16:creationId xmlns:a16="http://schemas.microsoft.com/office/drawing/2014/main" id="{2C54B9ED-1FCC-4348-AC89-25AA20183F83}"/>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793E8B8-81E4-4DD6-804D-F84D91AD798F}"/>
                </a:ext>
              </a:extLst>
            </p:cNvPr>
            <p:cNvCxnSpPr>
              <a:stCxn id="8"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FB1A9AA2-7540-4275-A91F-159B4796C9B7}"/>
              </a:ext>
            </a:extLst>
          </p:cNvPr>
          <p:cNvGrpSpPr/>
          <p:nvPr/>
        </p:nvGrpSpPr>
        <p:grpSpPr>
          <a:xfrm>
            <a:off x="6732240" y="1412776"/>
            <a:ext cx="738675" cy="492450"/>
            <a:chOff x="7092280" y="2780928"/>
            <a:chExt cx="1080120" cy="720080"/>
          </a:xfrm>
        </p:grpSpPr>
        <p:sp>
          <p:nvSpPr>
            <p:cNvPr id="11" name="楕円 10">
              <a:extLst>
                <a:ext uri="{FF2B5EF4-FFF2-40B4-BE49-F238E27FC236}">
                  <a16:creationId xmlns:a16="http://schemas.microsoft.com/office/drawing/2014/main" id="{B05C084A-D938-4099-92A3-10B04F3E9D01}"/>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E678B96-5E0C-4259-BD0B-42361122809D}"/>
                </a:ext>
              </a:extLst>
            </p:cNvPr>
            <p:cNvCxnSpPr>
              <a:stCxn id="11"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a:extLst>
              <a:ext uri="{FF2B5EF4-FFF2-40B4-BE49-F238E27FC236}">
                <a16:creationId xmlns:a16="http://schemas.microsoft.com/office/drawing/2014/main" id="{108931FC-8788-4C01-82D3-9C5EEB57C52D}"/>
              </a:ext>
            </a:extLst>
          </p:cNvPr>
          <p:cNvGrpSpPr/>
          <p:nvPr/>
        </p:nvGrpSpPr>
        <p:grpSpPr>
          <a:xfrm rot="10800000">
            <a:off x="6876256" y="2504502"/>
            <a:ext cx="738675" cy="492450"/>
            <a:chOff x="7092280" y="2780928"/>
            <a:chExt cx="1080120" cy="720080"/>
          </a:xfrm>
        </p:grpSpPr>
        <p:sp>
          <p:nvSpPr>
            <p:cNvPr id="14" name="楕円 13">
              <a:extLst>
                <a:ext uri="{FF2B5EF4-FFF2-40B4-BE49-F238E27FC236}">
                  <a16:creationId xmlns:a16="http://schemas.microsoft.com/office/drawing/2014/main" id="{20440C5E-575E-41F5-A20E-2D6D6CE5DB10}"/>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A2F7B321-65FB-4E58-BDF2-65DAA6F2CE68}"/>
                </a:ext>
              </a:extLst>
            </p:cNvPr>
            <p:cNvCxnSpPr>
              <a:stCxn id="14"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CE31528-61D8-4967-A54B-D504CC1A9E23}"/>
              </a:ext>
            </a:extLst>
          </p:cNvPr>
          <p:cNvGrpSpPr/>
          <p:nvPr/>
        </p:nvGrpSpPr>
        <p:grpSpPr>
          <a:xfrm>
            <a:off x="7740352" y="2504502"/>
            <a:ext cx="738675" cy="492450"/>
            <a:chOff x="7092280" y="2780928"/>
            <a:chExt cx="1080120" cy="720080"/>
          </a:xfrm>
        </p:grpSpPr>
        <p:sp>
          <p:nvSpPr>
            <p:cNvPr id="17" name="楕円 16">
              <a:extLst>
                <a:ext uri="{FF2B5EF4-FFF2-40B4-BE49-F238E27FC236}">
                  <a16:creationId xmlns:a16="http://schemas.microsoft.com/office/drawing/2014/main" id="{3BCD1070-7CCA-480C-A1AD-50B77CDD74D5}"/>
                </a:ext>
              </a:extLst>
            </p:cNvPr>
            <p:cNvSpPr/>
            <p:nvPr/>
          </p:nvSpPr>
          <p:spPr>
            <a:xfrm>
              <a:off x="7092280" y="278092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BC843366-AA86-460F-B18D-D2B484218B2B}"/>
                </a:ext>
              </a:extLst>
            </p:cNvPr>
            <p:cNvCxnSpPr>
              <a:stCxn id="17" idx="6"/>
            </p:cNvCxnSpPr>
            <p:nvPr/>
          </p:nvCxnSpPr>
          <p:spPr>
            <a:xfrm>
              <a:off x="7812360" y="3140968"/>
              <a:ext cx="36004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9" name="矢印: 下 18">
            <a:extLst>
              <a:ext uri="{FF2B5EF4-FFF2-40B4-BE49-F238E27FC236}">
                <a16:creationId xmlns:a16="http://schemas.microsoft.com/office/drawing/2014/main" id="{7DA6B4C3-2BA4-4E37-89D9-45645EAB1D1B}"/>
              </a:ext>
            </a:extLst>
          </p:cNvPr>
          <p:cNvSpPr/>
          <p:nvPr/>
        </p:nvSpPr>
        <p:spPr>
          <a:xfrm>
            <a:off x="7452320" y="198884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5F238CD-A1A4-4B10-B82E-E76D60EA19C8}"/>
              </a:ext>
            </a:extLst>
          </p:cNvPr>
          <p:cNvSpPr txBox="1"/>
          <p:nvPr/>
        </p:nvSpPr>
        <p:spPr>
          <a:xfrm>
            <a:off x="251520" y="2924944"/>
            <a:ext cx="2954655" cy="461665"/>
          </a:xfrm>
          <a:prstGeom prst="rect">
            <a:avLst/>
          </a:prstGeom>
          <a:noFill/>
        </p:spPr>
        <p:txBody>
          <a:bodyPr wrap="none" rtlCol="0">
            <a:spAutoFit/>
          </a:bodyPr>
          <a:lstStyle/>
          <a:p>
            <a:r>
              <a:rPr kumimoji="1" lang="ja-JP" altLang="en-US" sz="2400" dirty="0">
                <a:solidFill>
                  <a:srgbClr val="011893"/>
                </a:solidFill>
              </a:rPr>
              <a:t>剛体球の相転移問題</a:t>
            </a:r>
          </a:p>
        </p:txBody>
      </p:sp>
      <p:sp>
        <p:nvSpPr>
          <p:cNvPr id="21" name="テキスト ボックス 20">
            <a:extLst>
              <a:ext uri="{FF2B5EF4-FFF2-40B4-BE49-F238E27FC236}">
                <a16:creationId xmlns:a16="http://schemas.microsoft.com/office/drawing/2014/main" id="{E5E67CF7-2C16-4DF5-88D5-430A44515D70}"/>
              </a:ext>
            </a:extLst>
          </p:cNvPr>
          <p:cNvSpPr txBox="1"/>
          <p:nvPr/>
        </p:nvSpPr>
        <p:spPr>
          <a:xfrm>
            <a:off x="539552" y="3284984"/>
            <a:ext cx="8392041" cy="707886"/>
          </a:xfrm>
          <a:prstGeom prst="rect">
            <a:avLst/>
          </a:prstGeom>
          <a:noFill/>
        </p:spPr>
        <p:txBody>
          <a:bodyPr wrap="none" rtlCol="0">
            <a:spAutoFit/>
          </a:bodyPr>
          <a:lstStyle/>
          <a:p>
            <a:r>
              <a:rPr lang="ja-JP" altLang="en-US" sz="2000" dirty="0"/>
              <a:t>箱に理想的なパチンコ玉を詰め、初速を与えてから徐々に体積を減らす</a:t>
            </a:r>
            <a:endParaRPr lang="en-US" altLang="ja-JP" sz="2000" dirty="0"/>
          </a:p>
          <a:p>
            <a:r>
              <a:rPr lang="ja-JP" altLang="en-US" sz="2000" dirty="0"/>
              <a:t>動く隙間がなくなるため、最終的には固まるはず</a:t>
            </a:r>
            <a:endParaRPr lang="en-US" altLang="ja-JP" sz="2000" dirty="0"/>
          </a:p>
        </p:txBody>
      </p:sp>
      <p:sp>
        <p:nvSpPr>
          <p:cNvPr id="23" name="楕円 22">
            <a:extLst>
              <a:ext uri="{FF2B5EF4-FFF2-40B4-BE49-F238E27FC236}">
                <a16:creationId xmlns:a16="http://schemas.microsoft.com/office/drawing/2014/main" id="{A9C28000-9A5B-4B49-94D1-D049F2AD793C}"/>
              </a:ext>
            </a:extLst>
          </p:cNvPr>
          <p:cNvSpPr/>
          <p:nvPr/>
        </p:nvSpPr>
        <p:spPr>
          <a:xfrm>
            <a:off x="2411760"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35F46276-7F3B-40FF-AF7D-B6C09280E3DD}"/>
              </a:ext>
            </a:extLst>
          </p:cNvPr>
          <p:cNvSpPr/>
          <p:nvPr/>
        </p:nvSpPr>
        <p:spPr>
          <a:xfrm>
            <a:off x="3059832"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8358129B-2B97-4A45-8707-C84DE13381F6}"/>
              </a:ext>
            </a:extLst>
          </p:cNvPr>
          <p:cNvSpPr/>
          <p:nvPr/>
        </p:nvSpPr>
        <p:spPr>
          <a:xfrm>
            <a:off x="2339752" y="53012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1EFB2E2E-E9B1-4C9A-A348-E484086EAB9A}"/>
              </a:ext>
            </a:extLst>
          </p:cNvPr>
          <p:cNvSpPr/>
          <p:nvPr/>
        </p:nvSpPr>
        <p:spPr>
          <a:xfrm>
            <a:off x="2195736" y="422108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53EB696-7808-4238-9B33-86BA0BA17E85}"/>
              </a:ext>
            </a:extLst>
          </p:cNvPr>
          <p:cNvSpPr/>
          <p:nvPr/>
        </p:nvSpPr>
        <p:spPr>
          <a:xfrm>
            <a:off x="3275856" y="508518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D8091DD-9912-4D01-B27B-F995BD29E67F}"/>
              </a:ext>
            </a:extLst>
          </p:cNvPr>
          <p:cNvSpPr/>
          <p:nvPr/>
        </p:nvSpPr>
        <p:spPr>
          <a:xfrm>
            <a:off x="1979712" y="4149080"/>
            <a:ext cx="1728192"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C96D551-DF8A-4AA1-AF19-FBDCC06DE1CA}"/>
              </a:ext>
            </a:extLst>
          </p:cNvPr>
          <p:cNvSpPr/>
          <p:nvPr/>
        </p:nvSpPr>
        <p:spPr>
          <a:xfrm>
            <a:off x="4932040" y="4581128"/>
            <a:ext cx="792088"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3E16E099-715F-460F-ABB6-B4CD29F3B250}"/>
              </a:ext>
            </a:extLst>
          </p:cNvPr>
          <p:cNvSpPr/>
          <p:nvPr/>
        </p:nvSpPr>
        <p:spPr>
          <a:xfrm>
            <a:off x="212372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BFB44177-C398-482F-AEF9-EBEC24B47C09}"/>
              </a:ext>
            </a:extLst>
          </p:cNvPr>
          <p:cNvSpPr/>
          <p:nvPr/>
        </p:nvSpPr>
        <p:spPr>
          <a:xfrm>
            <a:off x="2987824" y="486916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CBEEC1E2-1063-4487-87B3-E0A371312281}"/>
              </a:ext>
            </a:extLst>
          </p:cNvPr>
          <p:cNvSpPr/>
          <p:nvPr/>
        </p:nvSpPr>
        <p:spPr>
          <a:xfrm>
            <a:off x="2123728" y="55172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5A3B5162-4117-4FCC-8943-B6A2D3D44276}"/>
              </a:ext>
            </a:extLst>
          </p:cNvPr>
          <p:cNvSpPr/>
          <p:nvPr/>
        </p:nvSpPr>
        <p:spPr>
          <a:xfrm>
            <a:off x="2267744"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D4C577AA-DDBF-409A-8E0C-7E94BF76611C}"/>
              </a:ext>
            </a:extLst>
          </p:cNvPr>
          <p:cNvSpPr/>
          <p:nvPr/>
        </p:nvSpPr>
        <p:spPr>
          <a:xfrm>
            <a:off x="2843808" y="54452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0CE30FD-DDA2-44E6-A7A7-9A12D4167E91}"/>
              </a:ext>
            </a:extLst>
          </p:cNvPr>
          <p:cNvSpPr/>
          <p:nvPr/>
        </p:nvSpPr>
        <p:spPr>
          <a:xfrm>
            <a:off x="2555776" y="450912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206B401-1CB7-4AF4-9A0B-6DA0A1F73E4B}"/>
              </a:ext>
            </a:extLst>
          </p:cNvPr>
          <p:cNvSpPr/>
          <p:nvPr/>
        </p:nvSpPr>
        <p:spPr>
          <a:xfrm>
            <a:off x="3347864" y="436510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53603CE-AAC4-4C11-9666-82F267431962}"/>
              </a:ext>
            </a:extLst>
          </p:cNvPr>
          <p:cNvSpPr/>
          <p:nvPr/>
        </p:nvSpPr>
        <p:spPr>
          <a:xfrm>
            <a:off x="2699792" y="515719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E4C5DD9-BD01-4813-ADE7-D20E382E0D9C}"/>
              </a:ext>
            </a:extLst>
          </p:cNvPr>
          <p:cNvSpPr/>
          <p:nvPr/>
        </p:nvSpPr>
        <p:spPr>
          <a:xfrm>
            <a:off x="2843808"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BD77972-8146-495C-9740-E37BF72CE68C}"/>
              </a:ext>
            </a:extLst>
          </p:cNvPr>
          <p:cNvSpPr/>
          <p:nvPr/>
        </p:nvSpPr>
        <p:spPr>
          <a:xfrm>
            <a:off x="3347864" y="53732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BD65260-AFD8-41FE-BF50-BA8F22B511F2}"/>
              </a:ext>
            </a:extLst>
          </p:cNvPr>
          <p:cNvSpPr/>
          <p:nvPr/>
        </p:nvSpPr>
        <p:spPr>
          <a:xfrm>
            <a:off x="4932040"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5C04EDC2-7F86-4823-9525-96D3D4ABCD4A}"/>
              </a:ext>
            </a:extLst>
          </p:cNvPr>
          <p:cNvSpPr/>
          <p:nvPr/>
        </p:nvSpPr>
        <p:spPr>
          <a:xfrm>
            <a:off x="5148064"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24D5B16-E16F-48E1-9238-3FCCC8DCC0CD}"/>
              </a:ext>
            </a:extLst>
          </p:cNvPr>
          <p:cNvSpPr/>
          <p:nvPr/>
        </p:nvSpPr>
        <p:spPr>
          <a:xfrm>
            <a:off x="5364088" y="45811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C0DAD93-9A35-4153-89B5-847694FA889A}"/>
              </a:ext>
            </a:extLst>
          </p:cNvPr>
          <p:cNvSpPr/>
          <p:nvPr/>
        </p:nvSpPr>
        <p:spPr>
          <a:xfrm>
            <a:off x="5004048"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0409EAD-D175-4A79-A132-01A910EFB83E}"/>
              </a:ext>
            </a:extLst>
          </p:cNvPr>
          <p:cNvSpPr/>
          <p:nvPr/>
        </p:nvSpPr>
        <p:spPr>
          <a:xfrm>
            <a:off x="5220072"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CD3FEF05-498C-4A44-882D-49423EB4F1E6}"/>
              </a:ext>
            </a:extLst>
          </p:cNvPr>
          <p:cNvSpPr/>
          <p:nvPr/>
        </p:nvSpPr>
        <p:spPr>
          <a:xfrm>
            <a:off x="5436096" y="479715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D83FE8C8-47FB-4253-A05D-610070F99DDF}"/>
              </a:ext>
            </a:extLst>
          </p:cNvPr>
          <p:cNvSpPr/>
          <p:nvPr/>
        </p:nvSpPr>
        <p:spPr>
          <a:xfrm>
            <a:off x="4932040"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4A60ABAE-212B-472B-8F98-37AE91095ED0}"/>
              </a:ext>
            </a:extLst>
          </p:cNvPr>
          <p:cNvSpPr/>
          <p:nvPr/>
        </p:nvSpPr>
        <p:spPr>
          <a:xfrm>
            <a:off x="5148064"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C6F2AA8-5D68-47BF-B1C6-604AC4B1DBA6}"/>
              </a:ext>
            </a:extLst>
          </p:cNvPr>
          <p:cNvSpPr/>
          <p:nvPr/>
        </p:nvSpPr>
        <p:spPr>
          <a:xfrm>
            <a:off x="5364088" y="501317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2B53E711-2EE6-4D82-964C-7A014FDE355B}"/>
              </a:ext>
            </a:extLst>
          </p:cNvPr>
          <p:cNvSpPr/>
          <p:nvPr/>
        </p:nvSpPr>
        <p:spPr>
          <a:xfrm>
            <a:off x="5004048"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C6C13B0-1D00-4B26-83DB-00EC3674166E}"/>
              </a:ext>
            </a:extLst>
          </p:cNvPr>
          <p:cNvSpPr/>
          <p:nvPr/>
        </p:nvSpPr>
        <p:spPr>
          <a:xfrm>
            <a:off x="5220072"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DC4E612-B73E-4462-96B0-C77CC6AB7E6F}"/>
              </a:ext>
            </a:extLst>
          </p:cNvPr>
          <p:cNvSpPr/>
          <p:nvPr/>
        </p:nvSpPr>
        <p:spPr>
          <a:xfrm>
            <a:off x="5436096" y="522920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下 51">
            <a:extLst>
              <a:ext uri="{FF2B5EF4-FFF2-40B4-BE49-F238E27FC236}">
                <a16:creationId xmlns:a16="http://schemas.microsoft.com/office/drawing/2014/main" id="{C4BD8BA1-563C-4EA9-9DA4-F52BFAF5890B}"/>
              </a:ext>
            </a:extLst>
          </p:cNvPr>
          <p:cNvSpPr/>
          <p:nvPr/>
        </p:nvSpPr>
        <p:spPr>
          <a:xfrm rot="16200000">
            <a:off x="4067944" y="4797152"/>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58FDAB4-475A-4FA6-A76F-2631E3815F24}"/>
              </a:ext>
            </a:extLst>
          </p:cNvPr>
          <p:cNvSpPr txBox="1"/>
          <p:nvPr/>
        </p:nvSpPr>
        <p:spPr>
          <a:xfrm>
            <a:off x="467544" y="6023029"/>
            <a:ext cx="7494359" cy="646331"/>
          </a:xfrm>
          <a:prstGeom prst="rect">
            <a:avLst/>
          </a:prstGeom>
          <a:noFill/>
        </p:spPr>
        <p:txBody>
          <a:bodyPr wrap="none" rtlCol="0">
            <a:spAutoFit/>
          </a:bodyPr>
          <a:lstStyle/>
          <a:p>
            <a:r>
              <a:rPr kumimoji="1" lang="ja-JP" altLang="en-US" dirty="0"/>
              <a:t>有限の密度で相転移し、結晶となるだろうか？</a:t>
            </a:r>
            <a:endParaRPr kumimoji="1" lang="en-US" altLang="ja-JP" dirty="0"/>
          </a:p>
          <a:p>
            <a:r>
              <a:rPr lang="ja-JP" altLang="en-US" dirty="0"/>
              <a:t>それとも最後まで相転移せず、非晶質</a:t>
            </a:r>
            <a:r>
              <a:rPr lang="en-US" altLang="ja-JP" dirty="0"/>
              <a:t>(</a:t>
            </a:r>
            <a:r>
              <a:rPr lang="ja-JP" altLang="en-US" dirty="0"/>
              <a:t>アモルファス</a:t>
            </a:r>
            <a:r>
              <a:rPr lang="en-US" altLang="ja-JP" dirty="0"/>
              <a:t>)</a:t>
            </a:r>
            <a:r>
              <a:rPr lang="ja-JP" altLang="en-US" dirty="0"/>
              <a:t>となるだろうか？</a:t>
            </a:r>
            <a:endParaRPr kumimoji="1" lang="ja-JP" altLang="en-US" dirty="0"/>
          </a:p>
        </p:txBody>
      </p:sp>
    </p:spTree>
    <p:extLst>
      <p:ext uri="{BB962C8B-B14F-4D97-AF65-F5344CB8AC3E}">
        <p14:creationId xmlns:p14="http://schemas.microsoft.com/office/powerpoint/2010/main" val="81596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694E77E-B166-4AEC-BC91-901360EA3C0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5DCA7CE2-DC9D-42DA-B382-87C175F0A420}"/>
              </a:ext>
            </a:extLst>
          </p:cNvPr>
          <p:cNvSpPr txBox="1"/>
          <p:nvPr/>
        </p:nvSpPr>
        <p:spPr>
          <a:xfrm>
            <a:off x="107504" y="2420888"/>
            <a:ext cx="6718506" cy="461665"/>
          </a:xfrm>
          <a:prstGeom prst="rect">
            <a:avLst/>
          </a:prstGeom>
          <a:noFill/>
        </p:spPr>
        <p:txBody>
          <a:bodyPr wrap="none" rtlCol="0">
            <a:spAutoFit/>
          </a:bodyPr>
          <a:lstStyle/>
          <a:p>
            <a:r>
              <a:rPr lang="en-US" altLang="ja-JP" sz="2400" dirty="0">
                <a:solidFill>
                  <a:srgbClr val="011893"/>
                </a:solidFill>
              </a:rPr>
              <a:t>1957</a:t>
            </a:r>
            <a:r>
              <a:rPr lang="ja-JP" altLang="en-US" sz="2400" dirty="0">
                <a:solidFill>
                  <a:srgbClr val="011893"/>
                </a:solidFill>
              </a:rPr>
              <a:t>年　スティーブンス工科大学における議論</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9A5DE44B-8F8B-4037-88F3-3F038B359A0D}"/>
              </a:ext>
            </a:extLst>
          </p:cNvPr>
          <p:cNvSpPr txBox="1"/>
          <p:nvPr/>
        </p:nvSpPr>
        <p:spPr>
          <a:xfrm>
            <a:off x="251520" y="2924944"/>
            <a:ext cx="8496944" cy="369332"/>
          </a:xfrm>
          <a:prstGeom prst="rect">
            <a:avLst/>
          </a:prstGeom>
          <a:noFill/>
        </p:spPr>
        <p:txBody>
          <a:bodyPr wrap="square">
            <a:spAutoFit/>
          </a:bodyPr>
          <a:lstStyle/>
          <a:p>
            <a:r>
              <a:rPr lang="ja-JP" altLang="en-US" dirty="0">
                <a:solidFill>
                  <a:srgbClr val="FF0000"/>
                </a:solidFill>
              </a:rPr>
              <a:t>G. E. Uhlenbec</a:t>
            </a:r>
            <a:r>
              <a:rPr lang="en-US" altLang="ja-JP" dirty="0">
                <a:solidFill>
                  <a:srgbClr val="FF0000"/>
                </a:solidFill>
              </a:rPr>
              <a:t>k</a:t>
            </a:r>
            <a:r>
              <a:rPr lang="ja-JP" altLang="en-US" dirty="0"/>
              <a:t>が「剛体球系に相転移はあるか？」について聴衆に挙手を求める</a:t>
            </a:r>
          </a:p>
        </p:txBody>
      </p:sp>
      <p:sp>
        <p:nvSpPr>
          <p:cNvPr id="9" name="テキスト ボックス 8">
            <a:extLst>
              <a:ext uri="{FF2B5EF4-FFF2-40B4-BE49-F238E27FC236}">
                <a16:creationId xmlns:a16="http://schemas.microsoft.com/office/drawing/2014/main" id="{A66F7207-B4B2-491E-9159-1B77E92FD02C}"/>
              </a:ext>
            </a:extLst>
          </p:cNvPr>
          <p:cNvSpPr txBox="1"/>
          <p:nvPr/>
        </p:nvSpPr>
        <p:spPr>
          <a:xfrm>
            <a:off x="539552" y="3645024"/>
            <a:ext cx="7992888" cy="1754326"/>
          </a:xfrm>
          <a:prstGeom prst="rect">
            <a:avLst/>
          </a:prstGeom>
          <a:noFill/>
        </p:spPr>
        <p:txBody>
          <a:bodyPr wrap="square">
            <a:spAutoFit/>
          </a:bodyPr>
          <a:lstStyle/>
          <a:p>
            <a:r>
              <a:rPr lang="ja-JP" altLang="en-US" dirty="0"/>
              <a:t>昨年の秋、シアトルの統計力学の会議で似たような議論があり、私は投票で議論を締めました。投票は単純に参加者が剛体粒子系に相転移があるかないかを問うものでした。シアトルでは、投票結果はまったくの半々でした。さて今回は</a:t>
            </a:r>
            <a:r>
              <a:rPr lang="ja-JP" altLang="en-US" dirty="0">
                <a:solidFill>
                  <a:srgbClr val="FF0000"/>
                </a:solidFill>
              </a:rPr>
              <a:t>Kirkwood</a:t>
            </a:r>
            <a:r>
              <a:rPr lang="ja-JP" altLang="en-US" dirty="0"/>
              <a:t>氏もいらっしゃることですし、ちょっと偏った結果になるかもしれませんが、</a:t>
            </a:r>
            <a:r>
              <a:rPr lang="ja-JP" altLang="en-US" dirty="0">
                <a:solidFill>
                  <a:srgbClr val="FF0000"/>
                </a:solidFill>
              </a:rPr>
              <a:t>とりあえず相転移があると思う方、手を上げていただけませんか？・・・次は相転移がないと思う方？・・・はい、また半々ですね</a:t>
            </a:r>
            <a:r>
              <a:rPr lang="ja-JP" altLang="en-US" dirty="0"/>
              <a:t>。</a:t>
            </a:r>
          </a:p>
        </p:txBody>
      </p:sp>
      <p:sp>
        <p:nvSpPr>
          <p:cNvPr id="11" name="テキスト ボックス 10">
            <a:extLst>
              <a:ext uri="{FF2B5EF4-FFF2-40B4-BE49-F238E27FC236}">
                <a16:creationId xmlns:a16="http://schemas.microsoft.com/office/drawing/2014/main" id="{173378CE-8211-4AD6-84FF-2750270C6DCE}"/>
              </a:ext>
            </a:extLst>
          </p:cNvPr>
          <p:cNvSpPr txBox="1"/>
          <p:nvPr/>
        </p:nvSpPr>
        <p:spPr>
          <a:xfrm>
            <a:off x="179512" y="5661248"/>
            <a:ext cx="8336578" cy="923330"/>
          </a:xfrm>
          <a:prstGeom prst="rect">
            <a:avLst/>
          </a:prstGeom>
          <a:noFill/>
        </p:spPr>
        <p:txBody>
          <a:bodyPr wrap="none" rtlCol="0">
            <a:spAutoFit/>
          </a:bodyPr>
          <a:lstStyle/>
          <a:p>
            <a:r>
              <a:rPr lang="en-US" altLang="ja-JP" dirty="0"/>
              <a:t>G. E. </a:t>
            </a:r>
            <a:r>
              <a:rPr lang="en-US" altLang="ja-JP" dirty="0" err="1"/>
              <a:t>Uhlenbeck</a:t>
            </a:r>
            <a:r>
              <a:rPr lang="en-US" altLang="ja-JP" dirty="0"/>
              <a:t>: </a:t>
            </a:r>
            <a:r>
              <a:rPr lang="ja-JP" altLang="en-US" dirty="0"/>
              <a:t>電子スピンの発見者。</a:t>
            </a:r>
            <a:r>
              <a:rPr lang="en-US" altLang="ja-JP" dirty="0"/>
              <a:t>Ornstein–</a:t>
            </a:r>
            <a:r>
              <a:rPr lang="en-US" altLang="ja-JP" dirty="0" err="1"/>
              <a:t>Uhlenbeck</a:t>
            </a:r>
            <a:r>
              <a:rPr lang="ja-JP" altLang="en-US" dirty="0"/>
              <a:t>過程などで有名。</a:t>
            </a:r>
            <a:endParaRPr lang="en-US" altLang="ja-JP" dirty="0"/>
          </a:p>
          <a:p>
            <a:r>
              <a:rPr kumimoji="1" lang="en-US" altLang="ja-JP" dirty="0"/>
              <a:t>J. G. Kirkwood: </a:t>
            </a:r>
            <a:r>
              <a:rPr lang="ja-JP" altLang="en-US" dirty="0"/>
              <a:t> </a:t>
            </a:r>
            <a:r>
              <a:rPr lang="en-US" altLang="ja-JP" dirty="0"/>
              <a:t>Kirkwood-Buff</a:t>
            </a:r>
            <a:r>
              <a:rPr lang="ja-JP" altLang="en-US" dirty="0"/>
              <a:t>理論や</a:t>
            </a:r>
            <a:r>
              <a:rPr lang="en-US" altLang="ja-JP" dirty="0"/>
              <a:t>BBGKY</a:t>
            </a:r>
            <a:r>
              <a:rPr lang="ja-JP" altLang="en-US" dirty="0"/>
              <a:t>階層等で有名。</a:t>
            </a:r>
            <a:r>
              <a:rPr lang="en-US" altLang="ja-JP" dirty="0"/>
              <a:t>Alder</a:t>
            </a:r>
            <a:r>
              <a:rPr lang="ja-JP" altLang="en-US" dirty="0"/>
              <a:t>の当時のボス</a:t>
            </a:r>
            <a:endParaRPr lang="en-US" altLang="ja-JP" dirty="0"/>
          </a:p>
          <a:p>
            <a:r>
              <a:rPr kumimoji="1" lang="en-US" altLang="ja-JP" dirty="0"/>
              <a:t>B. J. Alder: Kirkwood</a:t>
            </a:r>
            <a:r>
              <a:rPr kumimoji="1" lang="ja-JP" altLang="en-US" dirty="0"/>
              <a:t>のもとで剛体球相転移を研究中</a:t>
            </a:r>
          </a:p>
        </p:txBody>
      </p:sp>
      <p:sp>
        <p:nvSpPr>
          <p:cNvPr id="12" name="テキスト ボックス 11">
            <a:extLst>
              <a:ext uri="{FF2B5EF4-FFF2-40B4-BE49-F238E27FC236}">
                <a16:creationId xmlns:a16="http://schemas.microsoft.com/office/drawing/2014/main" id="{8CB5D83D-8878-4269-AAAE-F132951B9F22}"/>
              </a:ext>
            </a:extLst>
          </p:cNvPr>
          <p:cNvSpPr txBox="1"/>
          <p:nvPr/>
        </p:nvSpPr>
        <p:spPr>
          <a:xfrm>
            <a:off x="323528" y="1412776"/>
            <a:ext cx="8084264" cy="646331"/>
          </a:xfrm>
          <a:prstGeom prst="rect">
            <a:avLst/>
          </a:prstGeom>
          <a:noFill/>
        </p:spPr>
        <p:txBody>
          <a:bodyPr wrap="none" rtlCol="0">
            <a:spAutoFit/>
          </a:bodyPr>
          <a:lstStyle/>
          <a:p>
            <a:r>
              <a:rPr kumimoji="1" lang="en-US" altLang="ja-JP" dirty="0"/>
              <a:t>1950</a:t>
            </a:r>
            <a:r>
              <a:rPr kumimoji="1" lang="ja-JP" altLang="en-US" dirty="0"/>
              <a:t>年代、「剛体球系に相転移はあるか」について長らく問題になっていた</a:t>
            </a:r>
            <a:endParaRPr kumimoji="1" lang="en-US" altLang="ja-JP" dirty="0"/>
          </a:p>
          <a:p>
            <a:r>
              <a:rPr kumimoji="1" lang="ja-JP" altLang="en-US" dirty="0"/>
              <a:t>様々な理論が提案されるが、解決にいたらず</a:t>
            </a:r>
          </a:p>
        </p:txBody>
      </p:sp>
      <p:sp>
        <p:nvSpPr>
          <p:cNvPr id="13" name="テキスト ボックス 12">
            <a:extLst>
              <a:ext uri="{FF2B5EF4-FFF2-40B4-BE49-F238E27FC236}">
                <a16:creationId xmlns:a16="http://schemas.microsoft.com/office/drawing/2014/main" id="{1EA6DCF6-B05E-4525-8508-35B180A5DD2E}"/>
              </a:ext>
            </a:extLst>
          </p:cNvPr>
          <p:cNvSpPr txBox="1"/>
          <p:nvPr/>
        </p:nvSpPr>
        <p:spPr>
          <a:xfrm>
            <a:off x="179512" y="908720"/>
            <a:ext cx="800219" cy="461665"/>
          </a:xfrm>
          <a:prstGeom prst="rect">
            <a:avLst/>
          </a:prstGeom>
          <a:noFill/>
        </p:spPr>
        <p:txBody>
          <a:bodyPr wrap="none" rtlCol="0">
            <a:spAutoFit/>
          </a:bodyPr>
          <a:lstStyle/>
          <a:p>
            <a:r>
              <a:rPr lang="ja-JP" altLang="en-US" sz="2400" dirty="0">
                <a:solidFill>
                  <a:srgbClr val="011893"/>
                </a:solidFill>
              </a:rPr>
              <a:t>背景</a:t>
            </a:r>
            <a:endParaRPr kumimoji="1" lang="ja-JP" altLang="en-US" sz="2400" dirty="0">
              <a:solidFill>
                <a:srgbClr val="011893"/>
              </a:solidFill>
            </a:endParaRPr>
          </a:p>
        </p:txBody>
      </p:sp>
    </p:spTree>
    <p:extLst>
      <p:ext uri="{BB962C8B-B14F-4D97-AF65-F5344CB8AC3E}">
        <p14:creationId xmlns:p14="http://schemas.microsoft.com/office/powerpoint/2010/main" val="1104557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449975-8C14-45A0-A510-CF5257C70A93}"/>
              </a:ext>
            </a:extLst>
          </p:cNvPr>
          <p:cNvSpPr>
            <a:spLocks noGrp="1"/>
          </p:cNvSpPr>
          <p:nvPr>
            <p:ph type="body" sz="quarter" idx="10"/>
          </p:nvPr>
        </p:nvSpPr>
        <p:spPr/>
        <p:txBody>
          <a:bodyPr/>
          <a:lstStyle/>
          <a:p>
            <a:r>
              <a:rPr lang="ja-JP" altLang="en-US" dirty="0"/>
              <a:t>数値計算の例：固液転移</a:t>
            </a:r>
            <a:endParaRPr kumimoji="1" lang="ja-JP" altLang="en-US" dirty="0"/>
          </a:p>
        </p:txBody>
      </p:sp>
      <p:sp>
        <p:nvSpPr>
          <p:cNvPr id="3" name="テキスト ボックス 2">
            <a:extLst>
              <a:ext uri="{FF2B5EF4-FFF2-40B4-BE49-F238E27FC236}">
                <a16:creationId xmlns:a16="http://schemas.microsoft.com/office/drawing/2014/main" id="{3327F702-6075-48B2-83D1-1E619884BF31}"/>
              </a:ext>
            </a:extLst>
          </p:cNvPr>
          <p:cNvSpPr txBox="1"/>
          <p:nvPr/>
        </p:nvSpPr>
        <p:spPr>
          <a:xfrm>
            <a:off x="395536" y="1196752"/>
            <a:ext cx="8400698" cy="923330"/>
          </a:xfrm>
          <a:prstGeom prst="rect">
            <a:avLst/>
          </a:prstGeom>
          <a:noFill/>
        </p:spPr>
        <p:txBody>
          <a:bodyPr wrap="none" rtlCol="0">
            <a:spAutoFit/>
          </a:bodyPr>
          <a:lstStyle/>
          <a:p>
            <a:r>
              <a:rPr kumimoji="1" lang="en-US" altLang="ja-JP" dirty="0"/>
              <a:t>Alder</a:t>
            </a:r>
            <a:r>
              <a:rPr kumimoji="1" lang="ja-JP" altLang="en-US" dirty="0"/>
              <a:t>は、世界初</a:t>
            </a:r>
            <a:r>
              <a:rPr lang="ja-JP" altLang="en-US" dirty="0"/>
              <a:t>となる</a:t>
            </a:r>
            <a:r>
              <a:rPr kumimoji="1" lang="ja-JP" altLang="en-US" dirty="0"/>
              <a:t>分子動力学法を開発、計算していた </a:t>
            </a:r>
            <a:r>
              <a:rPr kumimoji="1" lang="en-US" altLang="ja-JP" dirty="0"/>
              <a:t>(※)</a:t>
            </a:r>
          </a:p>
          <a:p>
            <a:r>
              <a:rPr lang="ja-JP" altLang="en-US" dirty="0"/>
              <a:t>しかし、</a:t>
            </a:r>
            <a:r>
              <a:rPr lang="en-US" altLang="ja-JP" dirty="0"/>
              <a:t>Wood</a:t>
            </a:r>
            <a:r>
              <a:rPr lang="ja-JP" altLang="en-US" dirty="0"/>
              <a:t>らによるモンテカルロ法による計算結果との不一致に悩んでいた</a:t>
            </a:r>
            <a:endParaRPr lang="en-US" altLang="ja-JP" dirty="0"/>
          </a:p>
          <a:p>
            <a:r>
              <a:rPr kumimoji="1" lang="ja-JP" altLang="en-US" dirty="0"/>
              <a:t>→ 後に緩和不足と判明。ついにモンテカルロ法と結果が一致する</a:t>
            </a:r>
          </a:p>
        </p:txBody>
      </p:sp>
      <p:sp>
        <p:nvSpPr>
          <p:cNvPr id="5" name="テキスト ボックス 4">
            <a:extLst>
              <a:ext uri="{FF2B5EF4-FFF2-40B4-BE49-F238E27FC236}">
                <a16:creationId xmlns:a16="http://schemas.microsoft.com/office/drawing/2014/main" id="{AB95CDC5-453B-4087-9725-7AB106211168}"/>
              </a:ext>
            </a:extLst>
          </p:cNvPr>
          <p:cNvSpPr txBox="1"/>
          <p:nvPr/>
        </p:nvSpPr>
        <p:spPr>
          <a:xfrm>
            <a:off x="3888432" y="6381328"/>
            <a:ext cx="4572000" cy="369332"/>
          </a:xfrm>
          <a:prstGeom prst="rect">
            <a:avLst/>
          </a:prstGeom>
          <a:noFill/>
        </p:spPr>
        <p:txBody>
          <a:bodyPr wrap="square">
            <a:spAutoFit/>
          </a:bodyPr>
          <a:lstStyle/>
          <a:p>
            <a:r>
              <a:rPr kumimoji="1" lang="en-US" altLang="ja-JP" dirty="0"/>
              <a:t>※ </a:t>
            </a:r>
            <a:r>
              <a:rPr kumimoji="1" lang="ja-JP" altLang="en-US" dirty="0"/>
              <a:t>プログラムを書いたのは別の女性</a:t>
            </a:r>
            <a:endParaRPr lang="ja-JP" altLang="en-US" dirty="0"/>
          </a:p>
        </p:txBody>
      </p:sp>
      <p:sp>
        <p:nvSpPr>
          <p:cNvPr id="8" name="テキスト ボックス 7">
            <a:extLst>
              <a:ext uri="{FF2B5EF4-FFF2-40B4-BE49-F238E27FC236}">
                <a16:creationId xmlns:a16="http://schemas.microsoft.com/office/drawing/2014/main" id="{7197E8B7-FCC2-430E-BC37-8A64566E3016}"/>
              </a:ext>
            </a:extLst>
          </p:cNvPr>
          <p:cNvSpPr txBox="1"/>
          <p:nvPr/>
        </p:nvSpPr>
        <p:spPr>
          <a:xfrm>
            <a:off x="611560" y="4725144"/>
            <a:ext cx="7848872" cy="707886"/>
          </a:xfrm>
          <a:prstGeom prst="rect">
            <a:avLst/>
          </a:prstGeom>
          <a:noFill/>
        </p:spPr>
        <p:txBody>
          <a:bodyPr wrap="square">
            <a:spAutoFit/>
          </a:bodyPr>
          <a:lstStyle/>
          <a:p>
            <a:r>
              <a:rPr lang="ja-JP" altLang="en-US" sz="2000" dirty="0"/>
              <a:t>W. W. Wood, and J. D. Jacobson, J. Chem. Phys. </a:t>
            </a:r>
            <a:r>
              <a:rPr lang="en-US" altLang="ja-JP" sz="2000" b="1" dirty="0"/>
              <a:t>27</a:t>
            </a:r>
            <a:r>
              <a:rPr lang="ja-JP" altLang="en-US" sz="2000" dirty="0"/>
              <a:t>, 1207 (1957).</a:t>
            </a:r>
            <a:endParaRPr lang="en-US" altLang="ja-JP" sz="2000" dirty="0"/>
          </a:p>
          <a:p>
            <a:r>
              <a:rPr lang="en-US" altLang="ja-JP" sz="2000" dirty="0"/>
              <a:t>B. J. Alder, and T. E. Wainwright,  J. Chem. Phys. </a:t>
            </a:r>
            <a:r>
              <a:rPr lang="en-US" altLang="ja-JP" sz="2000" b="1" dirty="0"/>
              <a:t>27</a:t>
            </a:r>
            <a:r>
              <a:rPr lang="en-US" altLang="ja-JP" sz="2000" dirty="0"/>
              <a:t>, 1208 (1957).</a:t>
            </a:r>
            <a:endParaRPr lang="ja-JP" altLang="en-US" sz="2000" dirty="0"/>
          </a:p>
        </p:txBody>
      </p:sp>
      <p:sp>
        <p:nvSpPr>
          <p:cNvPr id="9" name="テキスト ボックス 8">
            <a:extLst>
              <a:ext uri="{FF2B5EF4-FFF2-40B4-BE49-F238E27FC236}">
                <a16:creationId xmlns:a16="http://schemas.microsoft.com/office/drawing/2014/main" id="{D9D8BDB2-8339-46D3-91D5-929E7D3F8C0C}"/>
              </a:ext>
            </a:extLst>
          </p:cNvPr>
          <p:cNvSpPr txBox="1"/>
          <p:nvPr/>
        </p:nvSpPr>
        <p:spPr>
          <a:xfrm>
            <a:off x="7668344" y="4221088"/>
            <a:ext cx="1236236" cy="369332"/>
          </a:xfrm>
          <a:prstGeom prst="rect">
            <a:avLst/>
          </a:prstGeom>
          <a:noFill/>
        </p:spPr>
        <p:txBody>
          <a:bodyPr wrap="none" rtlCol="0">
            <a:spAutoFit/>
          </a:bodyPr>
          <a:lstStyle/>
          <a:p>
            <a:r>
              <a:rPr kumimoji="1" lang="en-US" altLang="ja-JP" dirty="0"/>
              <a:t>MC</a:t>
            </a:r>
            <a:r>
              <a:rPr kumimoji="1" lang="ja-JP" altLang="en-US" dirty="0"/>
              <a:t>の論文</a:t>
            </a:r>
          </a:p>
        </p:txBody>
      </p:sp>
      <p:sp>
        <p:nvSpPr>
          <p:cNvPr id="10" name="テキスト ボックス 9">
            <a:extLst>
              <a:ext uri="{FF2B5EF4-FFF2-40B4-BE49-F238E27FC236}">
                <a16:creationId xmlns:a16="http://schemas.microsoft.com/office/drawing/2014/main" id="{F81A6B78-D77D-4281-BD25-2CFC403B1B7E}"/>
              </a:ext>
            </a:extLst>
          </p:cNvPr>
          <p:cNvSpPr txBox="1"/>
          <p:nvPr/>
        </p:nvSpPr>
        <p:spPr>
          <a:xfrm>
            <a:off x="7740352" y="5589240"/>
            <a:ext cx="1236236" cy="369332"/>
          </a:xfrm>
          <a:prstGeom prst="rect">
            <a:avLst/>
          </a:prstGeom>
          <a:noFill/>
        </p:spPr>
        <p:txBody>
          <a:bodyPr wrap="none" rtlCol="0">
            <a:spAutoFit/>
          </a:bodyPr>
          <a:lstStyle/>
          <a:p>
            <a:r>
              <a:rPr kumimoji="1" lang="en-US" altLang="ja-JP" dirty="0"/>
              <a:t>MD</a:t>
            </a:r>
            <a:r>
              <a:rPr kumimoji="1" lang="ja-JP" altLang="en-US" dirty="0"/>
              <a:t>の論文</a:t>
            </a:r>
          </a:p>
        </p:txBody>
      </p:sp>
      <p:cxnSp>
        <p:nvCxnSpPr>
          <p:cNvPr id="12" name="直線矢印コネクタ 11">
            <a:extLst>
              <a:ext uri="{FF2B5EF4-FFF2-40B4-BE49-F238E27FC236}">
                <a16:creationId xmlns:a16="http://schemas.microsoft.com/office/drawing/2014/main" id="{D684E2D7-4A2F-4E9F-B960-E40A1DC04729}"/>
              </a:ext>
            </a:extLst>
          </p:cNvPr>
          <p:cNvCxnSpPr>
            <a:stCxn id="10" idx="1"/>
          </p:cNvCxnSpPr>
          <p:nvPr/>
        </p:nvCxnSpPr>
        <p:spPr>
          <a:xfrm flipH="1" flipV="1">
            <a:off x="7164288" y="5445224"/>
            <a:ext cx="576064" cy="32868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3D9B719-E2D8-4EF9-B7CE-9ED23BEE39AD}"/>
              </a:ext>
            </a:extLst>
          </p:cNvPr>
          <p:cNvCxnSpPr>
            <a:stCxn id="9" idx="1"/>
          </p:cNvCxnSpPr>
          <p:nvPr/>
        </p:nvCxnSpPr>
        <p:spPr>
          <a:xfrm flipH="1">
            <a:off x="7092280" y="4405754"/>
            <a:ext cx="576064" cy="31939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22C1B5E-999F-4848-9B2F-F7D9E100189D}"/>
              </a:ext>
            </a:extLst>
          </p:cNvPr>
          <p:cNvSpPr txBox="1"/>
          <p:nvPr/>
        </p:nvSpPr>
        <p:spPr>
          <a:xfrm>
            <a:off x="251520" y="2852936"/>
            <a:ext cx="8802410" cy="830997"/>
          </a:xfrm>
          <a:prstGeom prst="rect">
            <a:avLst/>
          </a:prstGeom>
          <a:noFill/>
        </p:spPr>
        <p:txBody>
          <a:bodyPr wrap="none" rtlCol="0">
            <a:spAutoFit/>
          </a:bodyPr>
          <a:lstStyle/>
          <a:p>
            <a:r>
              <a:rPr kumimoji="1" lang="ja-JP" altLang="en-US" sz="2400" dirty="0"/>
              <a:t>剛体球系に相転移があることが数値計算により明白に示された</a:t>
            </a:r>
            <a:endParaRPr kumimoji="1" lang="en-US" altLang="ja-JP" sz="2400" dirty="0"/>
          </a:p>
          <a:p>
            <a:r>
              <a:rPr lang="en-US" altLang="ja-JP" sz="2400" dirty="0"/>
              <a:t>MC</a:t>
            </a:r>
            <a:r>
              <a:rPr lang="ja-JP" altLang="en-US" sz="2400" dirty="0"/>
              <a:t>と</a:t>
            </a:r>
            <a:r>
              <a:rPr lang="en-US" altLang="ja-JP" sz="2400" dirty="0"/>
              <a:t>MD</a:t>
            </a:r>
            <a:r>
              <a:rPr lang="ja-JP" altLang="en-US" sz="2400" dirty="0"/>
              <a:t>の結果は二つの論文に結実する</a:t>
            </a:r>
            <a:endParaRPr kumimoji="1" lang="ja-JP" altLang="en-US" sz="2400" dirty="0"/>
          </a:p>
        </p:txBody>
      </p:sp>
      <p:sp>
        <p:nvSpPr>
          <p:cNvPr id="16" name="矢印: 下 15">
            <a:extLst>
              <a:ext uri="{FF2B5EF4-FFF2-40B4-BE49-F238E27FC236}">
                <a16:creationId xmlns:a16="http://schemas.microsoft.com/office/drawing/2014/main" id="{C2FA6DE4-AFC1-4E8D-AF7A-D0D96EACEAF9}"/>
              </a:ext>
            </a:extLst>
          </p:cNvPr>
          <p:cNvSpPr/>
          <p:nvPr/>
        </p:nvSpPr>
        <p:spPr>
          <a:xfrm>
            <a:off x="4211960" y="2348880"/>
            <a:ext cx="432048" cy="43204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6770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3AD5D7-139C-4A5F-8869-EF7674247F49}"/>
              </a:ext>
            </a:extLst>
          </p:cNvPr>
          <p:cNvSpPr>
            <a:spLocks noGrp="1"/>
          </p:cNvSpPr>
          <p:nvPr>
            <p:ph type="body" sz="quarter" idx="10"/>
          </p:nvPr>
        </p:nvSpPr>
        <p:spPr/>
        <p:txBody>
          <a:bodyPr/>
          <a:lstStyle/>
          <a:p>
            <a:r>
              <a:rPr lang="ja-JP" altLang="en-US" dirty="0"/>
              <a:t>数値計算の例：固液転移</a:t>
            </a:r>
            <a:endParaRPr kumimoji="1" lang="ja-JP" altLang="en-US" dirty="0"/>
          </a:p>
        </p:txBody>
      </p:sp>
      <p:pic>
        <p:nvPicPr>
          <p:cNvPr id="4" name="図 3">
            <a:extLst>
              <a:ext uri="{FF2B5EF4-FFF2-40B4-BE49-F238E27FC236}">
                <a16:creationId xmlns:a16="http://schemas.microsoft.com/office/drawing/2014/main" id="{E2EA0606-2CA3-4425-85FA-57B4B3BAC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2564904"/>
            <a:ext cx="4197224" cy="2808312"/>
          </a:xfrm>
          <a:prstGeom prst="rect">
            <a:avLst/>
          </a:prstGeom>
        </p:spPr>
      </p:pic>
      <p:pic>
        <p:nvPicPr>
          <p:cNvPr id="6" name="図 5">
            <a:extLst>
              <a:ext uri="{FF2B5EF4-FFF2-40B4-BE49-F238E27FC236}">
                <a16:creationId xmlns:a16="http://schemas.microsoft.com/office/drawing/2014/main" id="{F410244B-2D2A-4DD8-A6CE-7096914F7D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2564904"/>
            <a:ext cx="3744416" cy="2808312"/>
          </a:xfrm>
          <a:prstGeom prst="rect">
            <a:avLst/>
          </a:prstGeom>
        </p:spPr>
      </p:pic>
      <p:sp>
        <p:nvSpPr>
          <p:cNvPr id="7" name="テキスト ボックス 6">
            <a:extLst>
              <a:ext uri="{FF2B5EF4-FFF2-40B4-BE49-F238E27FC236}">
                <a16:creationId xmlns:a16="http://schemas.microsoft.com/office/drawing/2014/main" id="{8FF5ACC7-A8F3-4497-B28A-95EB336C086A}"/>
              </a:ext>
            </a:extLst>
          </p:cNvPr>
          <p:cNvSpPr txBox="1"/>
          <p:nvPr/>
        </p:nvSpPr>
        <p:spPr>
          <a:xfrm>
            <a:off x="467544" y="1628800"/>
            <a:ext cx="8222123" cy="707886"/>
          </a:xfrm>
          <a:prstGeom prst="rect">
            <a:avLst/>
          </a:prstGeom>
          <a:noFill/>
        </p:spPr>
        <p:txBody>
          <a:bodyPr wrap="none" rtlCol="0">
            <a:spAutoFit/>
          </a:bodyPr>
          <a:lstStyle/>
          <a:p>
            <a:r>
              <a:rPr kumimoji="1" lang="ja-JP" altLang="en-US" sz="2000" dirty="0"/>
              <a:t>理論や実験で決着がつかないことが、数値計算により決着した</a:t>
            </a:r>
            <a:endParaRPr kumimoji="1" lang="en-US" altLang="ja-JP" sz="2000" dirty="0"/>
          </a:p>
          <a:p>
            <a:r>
              <a:rPr lang="ja-JP" altLang="en-US" sz="2000" dirty="0"/>
              <a:t>以後、この相転移は</a:t>
            </a:r>
            <a:r>
              <a:rPr lang="en-US" altLang="ja-JP" sz="2000" dirty="0"/>
              <a:t>Alder</a:t>
            </a:r>
            <a:r>
              <a:rPr lang="ja-JP" altLang="en-US" sz="2000" dirty="0"/>
              <a:t>転移と呼ばれ、二次元系でさらに議論を呼ぶ</a:t>
            </a:r>
            <a:endParaRPr kumimoji="1" lang="ja-JP" altLang="en-US" sz="2000" dirty="0"/>
          </a:p>
        </p:txBody>
      </p:sp>
      <p:sp>
        <p:nvSpPr>
          <p:cNvPr id="8" name="テキスト ボックス 7">
            <a:extLst>
              <a:ext uri="{FF2B5EF4-FFF2-40B4-BE49-F238E27FC236}">
                <a16:creationId xmlns:a16="http://schemas.microsoft.com/office/drawing/2014/main" id="{08371110-1C8C-4C37-9487-9779A37C8E0F}"/>
              </a:ext>
            </a:extLst>
          </p:cNvPr>
          <p:cNvSpPr txBox="1"/>
          <p:nvPr/>
        </p:nvSpPr>
        <p:spPr>
          <a:xfrm>
            <a:off x="179512" y="1052736"/>
            <a:ext cx="3877985" cy="461665"/>
          </a:xfrm>
          <a:prstGeom prst="rect">
            <a:avLst/>
          </a:prstGeom>
          <a:noFill/>
        </p:spPr>
        <p:txBody>
          <a:bodyPr wrap="none" rtlCol="0">
            <a:spAutoFit/>
          </a:bodyPr>
          <a:lstStyle/>
          <a:p>
            <a:r>
              <a:rPr kumimoji="1" lang="ja-JP" altLang="en-US" sz="2400" dirty="0">
                <a:solidFill>
                  <a:srgbClr val="011893"/>
                </a:solidFill>
              </a:rPr>
              <a:t>剛体球の相転移問題の意義</a:t>
            </a:r>
          </a:p>
        </p:txBody>
      </p:sp>
      <p:sp>
        <p:nvSpPr>
          <p:cNvPr id="9" name="テキスト ボックス 8">
            <a:extLst>
              <a:ext uri="{FF2B5EF4-FFF2-40B4-BE49-F238E27FC236}">
                <a16:creationId xmlns:a16="http://schemas.microsoft.com/office/drawing/2014/main" id="{AAFFAD63-775A-473A-8723-84C5FA9916B4}"/>
              </a:ext>
            </a:extLst>
          </p:cNvPr>
          <p:cNvSpPr txBox="1"/>
          <p:nvPr/>
        </p:nvSpPr>
        <p:spPr>
          <a:xfrm>
            <a:off x="5292080" y="5661248"/>
            <a:ext cx="3198311" cy="369332"/>
          </a:xfrm>
          <a:prstGeom prst="rect">
            <a:avLst/>
          </a:prstGeom>
          <a:noFill/>
        </p:spPr>
        <p:txBody>
          <a:bodyPr wrap="none" rtlCol="0">
            <a:spAutoFit/>
          </a:bodyPr>
          <a:lstStyle/>
          <a:p>
            <a:r>
              <a:rPr kumimoji="1" lang="en-US" altLang="ja-JP" dirty="0"/>
              <a:t>2008</a:t>
            </a:r>
            <a:r>
              <a:rPr kumimoji="1" lang="ja-JP" altLang="en-US" dirty="0"/>
              <a:t>年</a:t>
            </a:r>
            <a:r>
              <a:rPr kumimoji="1" lang="en-US" altLang="ja-JP" dirty="0"/>
              <a:t>9</a:t>
            </a:r>
            <a:r>
              <a:rPr kumimoji="1" lang="ja-JP" altLang="en-US" dirty="0"/>
              <a:t>月</a:t>
            </a:r>
            <a:r>
              <a:rPr kumimoji="1" lang="en-US" altLang="ja-JP" dirty="0"/>
              <a:t>25</a:t>
            </a:r>
            <a:r>
              <a:rPr kumimoji="1" lang="ja-JP" altLang="en-US" dirty="0"/>
              <a:t>日 </a:t>
            </a:r>
            <a:r>
              <a:rPr kumimoji="1" lang="en-US" altLang="ja-JP" dirty="0"/>
              <a:t>Berkeley</a:t>
            </a:r>
            <a:r>
              <a:rPr kumimoji="1" lang="ja-JP" altLang="en-US" dirty="0"/>
              <a:t>にて</a:t>
            </a:r>
          </a:p>
        </p:txBody>
      </p:sp>
    </p:spTree>
    <p:extLst>
      <p:ext uri="{BB962C8B-B14F-4D97-AF65-F5344CB8AC3E}">
        <p14:creationId xmlns:p14="http://schemas.microsoft.com/office/powerpoint/2010/main" val="3447399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71D2-D98A-4790-A904-B067DAF63AC1}"/>
              </a:ext>
            </a:extLst>
          </p:cNvPr>
          <p:cNvSpPr>
            <a:spLocks noGrp="1"/>
          </p:cNvSpPr>
          <p:nvPr>
            <p:ph type="body" sz="quarter" idx="10"/>
          </p:nvPr>
        </p:nvSpPr>
        <p:spPr/>
        <p:txBody>
          <a:bodyPr/>
          <a:lstStyle/>
          <a:p>
            <a:r>
              <a:rPr lang="ja-JP" altLang="en-US" dirty="0"/>
              <a:t>数値計算のまとめ</a:t>
            </a:r>
            <a:endParaRPr kumimoji="1" lang="ja-JP" altLang="en-US" dirty="0"/>
          </a:p>
        </p:txBody>
      </p:sp>
      <p:sp>
        <p:nvSpPr>
          <p:cNvPr id="7" name="テキスト ボックス 6">
            <a:extLst>
              <a:ext uri="{FF2B5EF4-FFF2-40B4-BE49-F238E27FC236}">
                <a16:creationId xmlns:a16="http://schemas.microsoft.com/office/drawing/2014/main" id="{1575969A-9F86-44CF-803B-427BE3E41B99}"/>
              </a:ext>
            </a:extLst>
          </p:cNvPr>
          <p:cNvSpPr txBox="1"/>
          <p:nvPr/>
        </p:nvSpPr>
        <p:spPr>
          <a:xfrm>
            <a:off x="107504" y="1196752"/>
            <a:ext cx="5112568" cy="461665"/>
          </a:xfrm>
          <a:prstGeom prst="rect">
            <a:avLst/>
          </a:prstGeom>
          <a:noFill/>
        </p:spPr>
        <p:txBody>
          <a:bodyPr wrap="square">
            <a:spAutoFit/>
          </a:bodyPr>
          <a:lstStyle/>
          <a:p>
            <a:r>
              <a:rPr kumimoji="1" lang="ja-JP" altLang="en-US" sz="2400" dirty="0">
                <a:solidFill>
                  <a:srgbClr val="011893"/>
                </a:solidFill>
              </a:rPr>
              <a:t>数値シミュレーションとはなにか？</a:t>
            </a:r>
            <a:endParaRPr kumimoji="1" lang="en-US" altLang="ja-JP" sz="2400" dirty="0">
              <a:solidFill>
                <a:srgbClr val="011893"/>
              </a:solidFill>
            </a:endParaRPr>
          </a:p>
        </p:txBody>
      </p:sp>
      <p:sp>
        <p:nvSpPr>
          <p:cNvPr id="8" name="テキスト ボックス 7">
            <a:extLst>
              <a:ext uri="{FF2B5EF4-FFF2-40B4-BE49-F238E27FC236}">
                <a16:creationId xmlns:a16="http://schemas.microsoft.com/office/drawing/2014/main" id="{95FE8D01-1D17-4252-AE74-65F6DF96AF46}"/>
              </a:ext>
            </a:extLst>
          </p:cNvPr>
          <p:cNvSpPr txBox="1"/>
          <p:nvPr/>
        </p:nvSpPr>
        <p:spPr>
          <a:xfrm>
            <a:off x="467544" y="1916832"/>
            <a:ext cx="8225329" cy="400110"/>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計算機の中に「小さな世界」を作り、現象の再現、予測を行うこと</a:t>
            </a:r>
          </a:p>
        </p:txBody>
      </p:sp>
      <p:sp>
        <p:nvSpPr>
          <p:cNvPr id="9" name="テキスト ボックス 8">
            <a:extLst>
              <a:ext uri="{FF2B5EF4-FFF2-40B4-BE49-F238E27FC236}">
                <a16:creationId xmlns:a16="http://schemas.microsoft.com/office/drawing/2014/main" id="{1FC2B7AD-34D6-4B7D-9088-B1DB54005536}"/>
              </a:ext>
            </a:extLst>
          </p:cNvPr>
          <p:cNvSpPr txBox="1"/>
          <p:nvPr/>
        </p:nvSpPr>
        <p:spPr>
          <a:xfrm>
            <a:off x="107504" y="2780928"/>
            <a:ext cx="6840760" cy="461665"/>
          </a:xfrm>
          <a:prstGeom prst="rect">
            <a:avLst/>
          </a:prstGeom>
          <a:noFill/>
        </p:spPr>
        <p:txBody>
          <a:bodyPr wrap="square">
            <a:spAutoFit/>
          </a:bodyPr>
          <a:lstStyle/>
          <a:p>
            <a:r>
              <a:rPr kumimoji="1" lang="ja-JP" altLang="en-US" sz="2400" dirty="0">
                <a:solidFill>
                  <a:srgbClr val="011893"/>
                </a:solidFill>
              </a:rPr>
              <a:t>数値シミュレーションとはどのようなものか？</a:t>
            </a:r>
            <a:endParaRPr kumimoji="1" lang="en-US" altLang="ja-JP" sz="2400" dirty="0">
              <a:solidFill>
                <a:srgbClr val="011893"/>
              </a:solidFill>
            </a:endParaRPr>
          </a:p>
        </p:txBody>
      </p:sp>
      <p:sp>
        <p:nvSpPr>
          <p:cNvPr id="10" name="テキスト ボックス 9">
            <a:extLst>
              <a:ext uri="{FF2B5EF4-FFF2-40B4-BE49-F238E27FC236}">
                <a16:creationId xmlns:a16="http://schemas.microsoft.com/office/drawing/2014/main" id="{9C8C2F43-68D9-4B3F-9490-02EA40B1BC0A}"/>
              </a:ext>
            </a:extLst>
          </p:cNvPr>
          <p:cNvSpPr txBox="1"/>
          <p:nvPr/>
        </p:nvSpPr>
        <p:spPr>
          <a:xfrm>
            <a:off x="467544" y="3356992"/>
            <a:ext cx="6343403"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dirty="0"/>
              <a:t>世の中を構成するすべてのルールを考え</a:t>
            </a:r>
            <a:r>
              <a:rPr kumimoji="1" lang="en-US" altLang="ja-JP" sz="2000" dirty="0"/>
              <a:t>(</a:t>
            </a:r>
            <a:r>
              <a:rPr kumimoji="1" lang="ja-JP" altLang="en-US" sz="2000" dirty="0"/>
              <a:t>モデル化</a:t>
            </a:r>
            <a:r>
              <a:rPr kumimoji="1" lang="en-US" altLang="ja-JP" sz="2000" dirty="0"/>
              <a:t>)</a:t>
            </a:r>
          </a:p>
          <a:p>
            <a:pPr marL="342900" indent="-342900">
              <a:buFont typeface="Arial" panose="020B0604020202020204" pitchFamily="34" charset="0"/>
              <a:buChar char="•"/>
            </a:pPr>
            <a:r>
              <a:rPr lang="ja-JP" altLang="en-US" sz="2000" dirty="0"/>
              <a:t>プログラムとして言語化し</a:t>
            </a:r>
            <a:r>
              <a:rPr lang="en-US" altLang="ja-JP" sz="2000" dirty="0"/>
              <a:t>(</a:t>
            </a:r>
            <a:r>
              <a:rPr lang="ja-JP" altLang="en-US" sz="2000" dirty="0"/>
              <a:t>実装</a:t>
            </a:r>
            <a:r>
              <a:rPr lang="en-US" altLang="ja-JP" sz="2000" dirty="0"/>
              <a:t>)</a:t>
            </a:r>
          </a:p>
          <a:p>
            <a:pPr marL="342900" indent="-342900">
              <a:buFont typeface="Arial" panose="020B0604020202020204" pitchFamily="34" charset="0"/>
              <a:buChar char="•"/>
            </a:pPr>
            <a:r>
              <a:rPr kumimoji="1" lang="ja-JP" altLang="en-US" sz="2000" dirty="0"/>
              <a:t>ルールに従って系を「再現する」</a:t>
            </a:r>
            <a:r>
              <a:rPr lang="ja-JP" altLang="en-US" sz="2000" dirty="0"/>
              <a:t>営みのこと</a:t>
            </a:r>
            <a:r>
              <a:rPr lang="en-US" altLang="ja-JP" sz="2000" dirty="0"/>
              <a:t>(</a:t>
            </a:r>
            <a:r>
              <a:rPr lang="ja-JP" altLang="en-US" sz="2000" dirty="0"/>
              <a:t>実行</a:t>
            </a:r>
            <a:r>
              <a:rPr lang="en-US" altLang="ja-JP" sz="2000" dirty="0"/>
              <a:t>)</a:t>
            </a:r>
            <a:endParaRPr kumimoji="1" lang="ja-JP" altLang="en-US" sz="2000" dirty="0"/>
          </a:p>
        </p:txBody>
      </p:sp>
      <p:sp>
        <p:nvSpPr>
          <p:cNvPr id="12" name="テキスト ボックス 11">
            <a:extLst>
              <a:ext uri="{FF2B5EF4-FFF2-40B4-BE49-F238E27FC236}">
                <a16:creationId xmlns:a16="http://schemas.microsoft.com/office/drawing/2014/main" id="{2C055BC1-8485-4FE5-B38A-A97DBF61852A}"/>
              </a:ext>
            </a:extLst>
          </p:cNvPr>
          <p:cNvSpPr txBox="1"/>
          <p:nvPr/>
        </p:nvSpPr>
        <p:spPr>
          <a:xfrm>
            <a:off x="107504" y="4653136"/>
            <a:ext cx="6840760" cy="461665"/>
          </a:xfrm>
          <a:prstGeom prst="rect">
            <a:avLst/>
          </a:prstGeom>
          <a:noFill/>
        </p:spPr>
        <p:txBody>
          <a:bodyPr wrap="square">
            <a:spAutoFit/>
          </a:bodyPr>
          <a:lstStyle/>
          <a:p>
            <a:r>
              <a:rPr kumimoji="1" lang="ja-JP" altLang="en-US" sz="2400" dirty="0">
                <a:solidFill>
                  <a:srgbClr val="011893"/>
                </a:solidFill>
              </a:rPr>
              <a:t>数値シミュレーション</a:t>
            </a:r>
            <a:r>
              <a:rPr lang="ja-JP" altLang="en-US" sz="2400" dirty="0">
                <a:solidFill>
                  <a:srgbClr val="011893"/>
                </a:solidFill>
              </a:rPr>
              <a:t>により何がわかるのか？</a:t>
            </a:r>
            <a:endParaRPr kumimoji="1" lang="en-US" altLang="ja-JP" sz="2400" dirty="0">
              <a:solidFill>
                <a:srgbClr val="011893"/>
              </a:solidFill>
            </a:endParaRPr>
          </a:p>
        </p:txBody>
      </p:sp>
      <p:sp>
        <p:nvSpPr>
          <p:cNvPr id="13" name="テキスト ボックス 12">
            <a:extLst>
              <a:ext uri="{FF2B5EF4-FFF2-40B4-BE49-F238E27FC236}">
                <a16:creationId xmlns:a16="http://schemas.microsoft.com/office/drawing/2014/main" id="{E14DED65-D088-43F0-97F9-114116448D34}"/>
              </a:ext>
            </a:extLst>
          </p:cNvPr>
          <p:cNvSpPr txBox="1"/>
          <p:nvPr/>
        </p:nvSpPr>
        <p:spPr>
          <a:xfrm>
            <a:off x="395536" y="5157192"/>
            <a:ext cx="7992888" cy="132343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与えたルール「以上」のことがわかることがある</a:t>
            </a:r>
            <a:endParaRPr kumimoji="1" lang="en-US" altLang="ja-JP" sz="2000" dirty="0"/>
          </a:p>
          <a:p>
            <a:pPr marL="342900" indent="-342900">
              <a:buFont typeface="Arial" panose="020B0604020202020204" pitchFamily="34" charset="0"/>
              <a:buChar char="•"/>
            </a:pPr>
            <a:r>
              <a:rPr lang="ja-JP" altLang="en-US" sz="2000" dirty="0"/>
              <a:t>「全知」であるプログラマにも、その結果は予想できない</a:t>
            </a:r>
            <a:endParaRPr lang="en-US" altLang="ja-JP" sz="2000" dirty="0"/>
          </a:p>
          <a:p>
            <a:pPr marL="342900" indent="-342900">
              <a:buFont typeface="Arial" panose="020B0604020202020204" pitchFamily="34" charset="0"/>
              <a:buChar char="•"/>
            </a:pPr>
            <a:r>
              <a:rPr lang="ja-JP" altLang="en-US" sz="2000" dirty="0"/>
              <a:t>「言われてみれば」と思う「結果」もあるし、結果を見てもなお信じられない「結果」もある</a:t>
            </a:r>
            <a:endParaRPr lang="en-US" altLang="ja-JP" sz="2000" dirty="0"/>
          </a:p>
        </p:txBody>
      </p:sp>
    </p:spTree>
    <p:extLst>
      <p:ext uri="{BB962C8B-B14F-4D97-AF65-F5344CB8AC3E}">
        <p14:creationId xmlns:p14="http://schemas.microsoft.com/office/powerpoint/2010/main" val="4278322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F8A2EC8-0077-44D6-8A54-F5CD9FA1385B}"/>
              </a:ext>
            </a:extLst>
          </p:cNvPr>
          <p:cNvSpPr>
            <a:spLocks noGrp="1"/>
          </p:cNvSpPr>
          <p:nvPr>
            <p:ph type="body" sz="quarter" idx="10"/>
          </p:nvPr>
        </p:nvSpPr>
        <p:spPr/>
        <p:txBody>
          <a:bodyPr/>
          <a:lstStyle/>
          <a:p>
            <a:r>
              <a:rPr kumimoji="1" lang="ja-JP" altLang="en-US" dirty="0"/>
              <a:t>離散化</a:t>
            </a:r>
          </a:p>
        </p:txBody>
      </p:sp>
      <p:sp>
        <p:nvSpPr>
          <p:cNvPr id="6" name="テキスト ボックス 5">
            <a:extLst>
              <a:ext uri="{FF2B5EF4-FFF2-40B4-BE49-F238E27FC236}">
                <a16:creationId xmlns:a16="http://schemas.microsoft.com/office/drawing/2014/main" id="{F786F7DE-BD16-4AF3-B5F6-0411E0F9BCA4}"/>
              </a:ext>
            </a:extLst>
          </p:cNvPr>
          <p:cNvSpPr txBox="1"/>
          <p:nvPr/>
        </p:nvSpPr>
        <p:spPr>
          <a:xfrm>
            <a:off x="251520" y="980728"/>
            <a:ext cx="2339102" cy="523220"/>
          </a:xfrm>
          <a:prstGeom prst="rect">
            <a:avLst/>
          </a:prstGeom>
          <a:noFill/>
        </p:spPr>
        <p:txBody>
          <a:bodyPr wrap="none" rtlCol="0">
            <a:spAutoFit/>
          </a:bodyPr>
          <a:lstStyle/>
          <a:p>
            <a:r>
              <a:rPr kumimoji="1" lang="ja-JP" altLang="en-US" sz="2800" dirty="0">
                <a:solidFill>
                  <a:srgbClr val="011893"/>
                </a:solidFill>
              </a:rPr>
              <a:t>計算物理とは</a:t>
            </a:r>
          </a:p>
        </p:txBody>
      </p:sp>
      <p:sp>
        <p:nvSpPr>
          <p:cNvPr id="7" name="テキスト ボックス 5">
            <a:extLst>
              <a:ext uri="{FF2B5EF4-FFF2-40B4-BE49-F238E27FC236}">
                <a16:creationId xmlns:a16="http://schemas.microsoft.com/office/drawing/2014/main" id="{8F6BE8CD-71C4-1B46-95E5-D1B4277E9812}"/>
              </a:ext>
            </a:extLst>
          </p:cNvPr>
          <p:cNvSpPr txBox="1"/>
          <p:nvPr/>
        </p:nvSpPr>
        <p:spPr>
          <a:xfrm>
            <a:off x="323528" y="2348880"/>
            <a:ext cx="162095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dirty="0">
                <a:solidFill>
                  <a:srgbClr val="011893"/>
                </a:solidFill>
              </a:rPr>
              <a:t>物理とは</a:t>
            </a:r>
          </a:p>
        </p:txBody>
      </p:sp>
      <p:sp>
        <p:nvSpPr>
          <p:cNvPr id="8" name="テキスト ボックス 6">
            <a:extLst>
              <a:ext uri="{FF2B5EF4-FFF2-40B4-BE49-F238E27FC236}">
                <a16:creationId xmlns:a16="http://schemas.microsoft.com/office/drawing/2014/main" id="{8550E4EF-2031-F546-B777-51B740915B06}"/>
              </a:ext>
            </a:extLst>
          </p:cNvPr>
          <p:cNvSpPr txBox="1"/>
          <p:nvPr/>
        </p:nvSpPr>
        <p:spPr>
          <a:xfrm>
            <a:off x="899592" y="2924944"/>
            <a:ext cx="603242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t>我々が住むこの世界を</a:t>
            </a:r>
            <a:r>
              <a:rPr lang="ja-JP" altLang="en-US" sz="2400" dirty="0">
                <a:solidFill>
                  <a:srgbClr val="011893"/>
                </a:solidFill>
              </a:rPr>
              <a:t>理解・記述</a:t>
            </a:r>
            <a:r>
              <a:rPr lang="ja-JP" altLang="en-US" sz="2400" dirty="0"/>
              <a:t>する学問</a:t>
            </a:r>
            <a:endParaRPr kumimoji="1" lang="ja-JP" altLang="en-US" sz="2400" dirty="0"/>
          </a:p>
        </p:txBody>
      </p:sp>
      <p:sp>
        <p:nvSpPr>
          <p:cNvPr id="9" name="テキスト ボックス 7">
            <a:extLst>
              <a:ext uri="{FF2B5EF4-FFF2-40B4-BE49-F238E27FC236}">
                <a16:creationId xmlns:a16="http://schemas.microsoft.com/office/drawing/2014/main" id="{5E671BAC-53B2-EE4A-B86D-427364236CC5}"/>
              </a:ext>
            </a:extLst>
          </p:cNvPr>
          <p:cNvSpPr txBox="1"/>
          <p:nvPr/>
        </p:nvSpPr>
        <p:spPr>
          <a:xfrm>
            <a:off x="251520" y="3645024"/>
            <a:ext cx="3057247"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solidFill>
                  <a:srgbClr val="011893"/>
                </a:solidFill>
              </a:rPr>
              <a:t>この世界のルール</a:t>
            </a:r>
          </a:p>
        </p:txBody>
      </p:sp>
      <p:sp>
        <p:nvSpPr>
          <p:cNvPr id="10" name="テキスト ボックス 8">
            <a:extLst>
              <a:ext uri="{FF2B5EF4-FFF2-40B4-BE49-F238E27FC236}">
                <a16:creationId xmlns:a16="http://schemas.microsoft.com/office/drawing/2014/main" id="{660F1D2F-1C94-3F48-9274-2CD4317D95E4}"/>
              </a:ext>
            </a:extLst>
          </p:cNvPr>
          <p:cNvSpPr txBox="1"/>
          <p:nvPr/>
        </p:nvSpPr>
        <p:spPr>
          <a:xfrm>
            <a:off x="899592" y="4293096"/>
            <a:ext cx="6498895" cy="83099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400" dirty="0"/>
              <a:t>この世界は</a:t>
            </a:r>
            <a:r>
              <a:rPr kumimoji="1" lang="ja-JP" altLang="en-US" sz="2400" dirty="0">
                <a:solidFill>
                  <a:srgbClr val="FF0000"/>
                </a:solidFill>
              </a:rPr>
              <a:t>微分方程式</a:t>
            </a:r>
            <a:r>
              <a:rPr kumimoji="1" lang="ja-JP" altLang="en-US" sz="2400" dirty="0"/>
              <a:t>で記述されている</a:t>
            </a:r>
            <a:endParaRPr kumimoji="1" lang="en-US" altLang="ja-JP" sz="2400" dirty="0"/>
          </a:p>
          <a:p>
            <a:r>
              <a:rPr kumimoji="1" lang="ja-JP" altLang="en-US" sz="2400" dirty="0"/>
              <a:t>これを</a:t>
            </a:r>
            <a:r>
              <a:rPr kumimoji="1" lang="ja-JP" altLang="en-US" sz="2400" dirty="0">
                <a:solidFill>
                  <a:srgbClr val="011893"/>
                </a:solidFill>
              </a:rPr>
              <a:t>支配方程式</a:t>
            </a:r>
            <a:r>
              <a:rPr kumimoji="1" lang="en-US" altLang="ja-JP" sz="2400" dirty="0"/>
              <a:t>(Governing Equation)</a:t>
            </a:r>
            <a:r>
              <a:rPr kumimoji="1" lang="ja-JP" altLang="en-US" sz="2400" dirty="0"/>
              <a:t>と呼ぶ</a:t>
            </a:r>
          </a:p>
        </p:txBody>
      </p:sp>
      <p:sp>
        <p:nvSpPr>
          <p:cNvPr id="13" name="テキスト ボックス 6">
            <a:extLst>
              <a:ext uri="{FF2B5EF4-FFF2-40B4-BE49-F238E27FC236}">
                <a16:creationId xmlns:a16="http://schemas.microsoft.com/office/drawing/2014/main" id="{4A937728-C385-4AF1-910E-A2ED793E19DF}"/>
              </a:ext>
            </a:extLst>
          </p:cNvPr>
          <p:cNvSpPr txBox="1"/>
          <p:nvPr/>
        </p:nvSpPr>
        <p:spPr>
          <a:xfrm>
            <a:off x="899592" y="1556792"/>
            <a:ext cx="5109091" cy="46166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dirty="0">
                <a:solidFill>
                  <a:srgbClr val="011893"/>
                </a:solidFill>
              </a:rPr>
              <a:t>数値計算</a:t>
            </a:r>
            <a:r>
              <a:rPr lang="ja-JP" altLang="en-US" sz="2400" dirty="0"/>
              <a:t>により</a:t>
            </a:r>
            <a:r>
              <a:rPr lang="ja-JP" altLang="en-US" sz="2400" dirty="0">
                <a:solidFill>
                  <a:srgbClr val="011893"/>
                </a:solidFill>
              </a:rPr>
              <a:t>物理</a:t>
            </a:r>
            <a:r>
              <a:rPr lang="ja-JP" altLang="en-US" sz="2400" dirty="0"/>
              <a:t>を研究する分野</a:t>
            </a:r>
            <a:endParaRPr kumimoji="1" lang="ja-JP" altLang="en-US" sz="2400" dirty="0"/>
          </a:p>
        </p:txBody>
      </p:sp>
      <p:sp>
        <p:nvSpPr>
          <p:cNvPr id="14" name="矢印: 右 13">
            <a:extLst>
              <a:ext uri="{FF2B5EF4-FFF2-40B4-BE49-F238E27FC236}">
                <a16:creationId xmlns:a16="http://schemas.microsoft.com/office/drawing/2014/main" id="{D537CF37-643E-414F-9978-0925C5139E64}"/>
              </a:ext>
            </a:extLst>
          </p:cNvPr>
          <p:cNvSpPr/>
          <p:nvPr/>
        </p:nvSpPr>
        <p:spPr>
          <a:xfrm>
            <a:off x="467544" y="5733256"/>
            <a:ext cx="432048"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4F4AF99-19CE-4EC8-A653-59684F02AEB5}"/>
              </a:ext>
            </a:extLst>
          </p:cNvPr>
          <p:cNvSpPr txBox="1"/>
          <p:nvPr/>
        </p:nvSpPr>
        <p:spPr>
          <a:xfrm>
            <a:off x="1187624" y="5517232"/>
            <a:ext cx="6032421" cy="830997"/>
          </a:xfrm>
          <a:prstGeom prst="rect">
            <a:avLst/>
          </a:prstGeom>
          <a:noFill/>
        </p:spPr>
        <p:txBody>
          <a:bodyPr wrap="none" rtlCol="0">
            <a:spAutoFit/>
          </a:bodyPr>
          <a:lstStyle/>
          <a:p>
            <a:r>
              <a:rPr kumimoji="1" lang="ja-JP" altLang="en-US" sz="2400" dirty="0"/>
              <a:t>計算物理とは、支配方程式を数値的に解き</a:t>
            </a:r>
            <a:endParaRPr kumimoji="1" lang="en-US" altLang="ja-JP" sz="2400" dirty="0"/>
          </a:p>
          <a:p>
            <a:r>
              <a:rPr kumimoji="1" lang="ja-JP" altLang="en-US" sz="2400" dirty="0"/>
              <a:t>その結果を予測するのが目的</a:t>
            </a:r>
          </a:p>
        </p:txBody>
      </p:sp>
    </p:spTree>
    <p:extLst>
      <p:ext uri="{BB962C8B-B14F-4D97-AF65-F5344CB8AC3E}">
        <p14:creationId xmlns:p14="http://schemas.microsoft.com/office/powerpoint/2010/main" val="227989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40D5729-190D-4DFB-AF05-54279CECF4B2}"/>
              </a:ext>
            </a:extLst>
          </p:cNvPr>
          <p:cNvSpPr>
            <a:spLocks noGrp="1"/>
          </p:cNvSpPr>
          <p:nvPr>
            <p:ph type="body" sz="quarter" idx="10"/>
          </p:nvPr>
        </p:nvSpPr>
        <p:spPr/>
        <p:txBody>
          <a:bodyPr/>
          <a:lstStyle/>
          <a:p>
            <a:r>
              <a:rPr kumimoji="1" lang="ja-JP" altLang="en-US" dirty="0"/>
              <a:t>離散化</a:t>
            </a:r>
          </a:p>
        </p:txBody>
      </p:sp>
      <p:sp>
        <p:nvSpPr>
          <p:cNvPr id="3" name="正方形/長方形 2">
            <a:extLst>
              <a:ext uri="{FF2B5EF4-FFF2-40B4-BE49-F238E27FC236}">
                <a16:creationId xmlns:a16="http://schemas.microsoft.com/office/drawing/2014/main" id="{5DA4898A-E2F0-6544-8C49-4C8FEC640C5F}"/>
              </a:ext>
            </a:extLst>
          </p:cNvPr>
          <p:cNvSpPr/>
          <p:nvPr/>
        </p:nvSpPr>
        <p:spPr>
          <a:xfrm>
            <a:off x="758073" y="1035462"/>
            <a:ext cx="7125669"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支配方程式</a:t>
            </a:r>
            <a:r>
              <a:rPr lang="en-US" altLang="ja-JP" sz="2400"/>
              <a:t> </a:t>
            </a:r>
            <a:r>
              <a:rPr lang="ja-JP" altLang="en-US" sz="2400"/>
              <a:t>＝</a:t>
            </a:r>
            <a:r>
              <a:rPr lang="en-US" altLang="ja-JP" sz="2400"/>
              <a:t> </a:t>
            </a:r>
            <a:r>
              <a:rPr lang="ja-JP" altLang="en-US" sz="2400"/>
              <a:t>知りたい現象を記述する微分方程式</a:t>
            </a:r>
          </a:p>
        </p:txBody>
      </p:sp>
      <p:sp>
        <p:nvSpPr>
          <p:cNvPr id="4" name="正方形/長方形 3">
            <a:extLst>
              <a:ext uri="{FF2B5EF4-FFF2-40B4-BE49-F238E27FC236}">
                <a16:creationId xmlns:a16="http://schemas.microsoft.com/office/drawing/2014/main" id="{0C5B2FCA-9D6B-3F40-BD69-B27EC8556620}"/>
              </a:ext>
            </a:extLst>
          </p:cNvPr>
          <p:cNvSpPr/>
          <p:nvPr/>
        </p:nvSpPr>
        <p:spPr>
          <a:xfrm>
            <a:off x="2724283" y="1532635"/>
            <a:ext cx="3877985"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これを解けば未来がわかる</a:t>
            </a:r>
          </a:p>
        </p:txBody>
      </p:sp>
      <p:sp>
        <p:nvSpPr>
          <p:cNvPr id="5" name="正方形/長方形 4">
            <a:extLst>
              <a:ext uri="{FF2B5EF4-FFF2-40B4-BE49-F238E27FC236}">
                <a16:creationId xmlns:a16="http://schemas.microsoft.com/office/drawing/2014/main" id="{FC90E8A8-8B9F-8144-A5A3-39711738541A}"/>
              </a:ext>
            </a:extLst>
          </p:cNvPr>
          <p:cNvSpPr/>
          <p:nvPr/>
        </p:nvSpPr>
        <p:spPr>
          <a:xfrm>
            <a:off x="755576" y="2636912"/>
            <a:ext cx="7263527"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t>ほとんどの微分方程式は厳密に解くことができない</a:t>
            </a:r>
          </a:p>
        </p:txBody>
      </p:sp>
      <p:sp>
        <p:nvSpPr>
          <p:cNvPr id="6" name="正方形/長方形 5">
            <a:extLst>
              <a:ext uri="{FF2B5EF4-FFF2-40B4-BE49-F238E27FC236}">
                <a16:creationId xmlns:a16="http://schemas.microsoft.com/office/drawing/2014/main" id="{BA7AD442-4130-3343-A2A5-D86C2CDE631F}"/>
              </a:ext>
            </a:extLst>
          </p:cNvPr>
          <p:cNvSpPr/>
          <p:nvPr/>
        </p:nvSpPr>
        <p:spPr>
          <a:xfrm>
            <a:off x="2602235" y="3808643"/>
            <a:ext cx="3570208" cy="46166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a:solidFill>
                  <a:srgbClr val="011893"/>
                </a:solidFill>
              </a:rPr>
              <a:t>数値的</a:t>
            </a:r>
            <a:r>
              <a:rPr lang="ja-JP" altLang="en-US" sz="2400"/>
              <a:t>に</a:t>
            </a:r>
            <a:r>
              <a:rPr lang="ja-JP" altLang="en-US" sz="2400">
                <a:solidFill>
                  <a:srgbClr val="011893"/>
                </a:solidFill>
              </a:rPr>
              <a:t>近似解</a:t>
            </a:r>
            <a:r>
              <a:rPr lang="ja-JP" altLang="en-US" sz="2400"/>
              <a:t>を求める</a:t>
            </a:r>
          </a:p>
        </p:txBody>
      </p:sp>
      <p:sp>
        <p:nvSpPr>
          <p:cNvPr id="7" name="正方形/長方形 6">
            <a:extLst>
              <a:ext uri="{FF2B5EF4-FFF2-40B4-BE49-F238E27FC236}">
                <a16:creationId xmlns:a16="http://schemas.microsoft.com/office/drawing/2014/main" id="{82DFD4C5-2A6A-7C4A-9770-770294D788C5}"/>
              </a:ext>
            </a:extLst>
          </p:cNvPr>
          <p:cNvSpPr/>
          <p:nvPr/>
        </p:nvSpPr>
        <p:spPr>
          <a:xfrm>
            <a:off x="1436035" y="4992865"/>
            <a:ext cx="5929828" cy="584775"/>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a:t>コンピュータシミュレーション</a:t>
            </a:r>
          </a:p>
        </p:txBody>
      </p:sp>
      <p:sp>
        <p:nvSpPr>
          <p:cNvPr id="8" name="右矢印 14">
            <a:extLst>
              <a:ext uri="{FF2B5EF4-FFF2-40B4-BE49-F238E27FC236}">
                <a16:creationId xmlns:a16="http://schemas.microsoft.com/office/drawing/2014/main" id="{41C3FC92-ADA4-704A-A5BF-B409B272F036}"/>
              </a:ext>
            </a:extLst>
          </p:cNvPr>
          <p:cNvSpPr/>
          <p:nvPr/>
        </p:nvSpPr>
        <p:spPr>
          <a:xfrm rot="5400000">
            <a:off x="4194341" y="2087975"/>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右矢印 15">
            <a:extLst>
              <a:ext uri="{FF2B5EF4-FFF2-40B4-BE49-F238E27FC236}">
                <a16:creationId xmlns:a16="http://schemas.microsoft.com/office/drawing/2014/main" id="{0A1ED9DB-E381-FE44-B738-604C3AADD902}"/>
              </a:ext>
            </a:extLst>
          </p:cNvPr>
          <p:cNvSpPr/>
          <p:nvPr/>
        </p:nvSpPr>
        <p:spPr>
          <a:xfrm rot="5400000">
            <a:off x="4194341" y="3334657"/>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右矢印 16">
            <a:extLst>
              <a:ext uri="{FF2B5EF4-FFF2-40B4-BE49-F238E27FC236}">
                <a16:creationId xmlns:a16="http://schemas.microsoft.com/office/drawing/2014/main" id="{AF99252A-8515-4049-8603-2ED59D78E951}"/>
              </a:ext>
            </a:extLst>
          </p:cNvPr>
          <p:cNvSpPr/>
          <p:nvPr/>
        </p:nvSpPr>
        <p:spPr>
          <a:xfrm rot="5400000">
            <a:off x="4194341" y="4458919"/>
            <a:ext cx="385997" cy="356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 name="図 10">
            <a:extLst>
              <a:ext uri="{FF2B5EF4-FFF2-40B4-BE49-F238E27FC236}">
                <a16:creationId xmlns:a16="http://schemas.microsoft.com/office/drawing/2014/main" id="{9250EDE8-FCF1-324C-902D-0DE88F2568A5}"/>
              </a:ext>
            </a:extLst>
          </p:cNvPr>
          <p:cNvPicPr>
            <a:picLocks noChangeAspect="1"/>
          </p:cNvPicPr>
          <p:nvPr/>
        </p:nvPicPr>
        <p:blipFill>
          <a:blip r:embed="rId2"/>
          <a:stretch>
            <a:fillRect/>
          </a:stretch>
        </p:blipFill>
        <p:spPr>
          <a:xfrm>
            <a:off x="3959229" y="5539461"/>
            <a:ext cx="1143000" cy="1143000"/>
          </a:xfrm>
          <a:prstGeom prst="rect">
            <a:avLst/>
          </a:prstGeom>
        </p:spPr>
      </p:pic>
    </p:spTree>
    <p:extLst>
      <p:ext uri="{BB962C8B-B14F-4D97-AF65-F5344CB8AC3E}">
        <p14:creationId xmlns:p14="http://schemas.microsoft.com/office/powerpoint/2010/main" val="1383227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FB17F1-C68C-4DDC-9DD9-094F8E4E4915}"/>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CFDE342E-AE7F-4069-8727-E042329C0662}"/>
              </a:ext>
            </a:extLst>
          </p:cNvPr>
          <p:cNvSpPr txBox="1"/>
          <p:nvPr/>
        </p:nvSpPr>
        <p:spPr>
          <a:xfrm>
            <a:off x="179512" y="1340768"/>
            <a:ext cx="8802410" cy="461665"/>
          </a:xfrm>
          <a:prstGeom prst="rect">
            <a:avLst/>
          </a:prstGeom>
          <a:noFill/>
        </p:spPr>
        <p:txBody>
          <a:bodyPr wrap="none" rtlCol="0">
            <a:spAutoFit/>
          </a:bodyPr>
          <a:lstStyle/>
          <a:p>
            <a:r>
              <a:rPr kumimoji="1" lang="ja-JP" altLang="en-US" sz="2400" dirty="0"/>
              <a:t>計算機で数値的に解くには、</a:t>
            </a:r>
            <a:r>
              <a:rPr lang="ja-JP" altLang="en-US" sz="2400" dirty="0"/>
              <a:t>「モデル化」と「離散化」が必要</a:t>
            </a:r>
            <a:endParaRPr kumimoji="1" lang="en-US" altLang="ja-JP" sz="2400" dirty="0"/>
          </a:p>
        </p:txBody>
      </p:sp>
      <p:sp>
        <p:nvSpPr>
          <p:cNvPr id="4" name="テキスト ボックス 3">
            <a:extLst>
              <a:ext uri="{FF2B5EF4-FFF2-40B4-BE49-F238E27FC236}">
                <a16:creationId xmlns:a16="http://schemas.microsoft.com/office/drawing/2014/main" id="{DF52D9CF-2179-4BE9-8B4D-82B76ED33686}"/>
              </a:ext>
            </a:extLst>
          </p:cNvPr>
          <p:cNvSpPr txBox="1"/>
          <p:nvPr/>
        </p:nvSpPr>
        <p:spPr>
          <a:xfrm>
            <a:off x="251520" y="2132856"/>
            <a:ext cx="2339102" cy="523220"/>
          </a:xfrm>
          <a:prstGeom prst="rect">
            <a:avLst/>
          </a:prstGeom>
          <a:noFill/>
        </p:spPr>
        <p:txBody>
          <a:bodyPr wrap="none" rtlCol="0">
            <a:spAutoFit/>
          </a:bodyPr>
          <a:lstStyle/>
          <a:p>
            <a:r>
              <a:rPr kumimoji="1" lang="ja-JP" altLang="en-US" sz="2800" dirty="0">
                <a:solidFill>
                  <a:srgbClr val="011893"/>
                </a:solidFill>
              </a:rPr>
              <a:t>モデル化とは</a:t>
            </a:r>
          </a:p>
        </p:txBody>
      </p:sp>
      <p:sp>
        <p:nvSpPr>
          <p:cNvPr id="5" name="テキスト ボックス 4">
            <a:extLst>
              <a:ext uri="{FF2B5EF4-FFF2-40B4-BE49-F238E27FC236}">
                <a16:creationId xmlns:a16="http://schemas.microsoft.com/office/drawing/2014/main" id="{881700BD-3E57-401A-B899-117E3A6B0831}"/>
              </a:ext>
            </a:extLst>
          </p:cNvPr>
          <p:cNvSpPr txBox="1"/>
          <p:nvPr/>
        </p:nvSpPr>
        <p:spPr>
          <a:xfrm>
            <a:off x="755576" y="2780928"/>
            <a:ext cx="7571303" cy="1200329"/>
          </a:xfrm>
          <a:prstGeom prst="rect">
            <a:avLst/>
          </a:prstGeom>
          <a:noFill/>
        </p:spPr>
        <p:txBody>
          <a:bodyPr wrap="none" rtlCol="0">
            <a:spAutoFit/>
          </a:bodyPr>
          <a:lstStyle/>
          <a:p>
            <a:r>
              <a:rPr kumimoji="1" lang="ja-JP" altLang="en-US" sz="2400" dirty="0"/>
              <a:t>知りたい現象を</a:t>
            </a:r>
            <a:r>
              <a:rPr kumimoji="1" lang="en-US" altLang="ja-JP" sz="2400" dirty="0"/>
              <a:t>(</a:t>
            </a:r>
            <a:r>
              <a:rPr kumimoji="1" lang="ja-JP" altLang="en-US" sz="2400" dirty="0"/>
              <a:t>多くの場合数式で</a:t>
            </a:r>
            <a:r>
              <a:rPr kumimoji="1" lang="en-US" altLang="ja-JP" sz="2400" dirty="0"/>
              <a:t>)</a:t>
            </a:r>
            <a:r>
              <a:rPr kumimoji="1" lang="ja-JP" altLang="en-US" sz="2400" dirty="0"/>
              <a:t>記述すること</a:t>
            </a:r>
            <a:endParaRPr kumimoji="1" lang="en-US" altLang="ja-JP" sz="2400" dirty="0"/>
          </a:p>
          <a:p>
            <a:r>
              <a:rPr lang="ja-JP" altLang="en-US" sz="2400" dirty="0"/>
              <a:t>近似も含むが、より広い概念</a:t>
            </a:r>
            <a:endParaRPr lang="en-US" altLang="ja-JP" sz="2400" dirty="0"/>
          </a:p>
          <a:p>
            <a:r>
              <a:rPr kumimoji="1" lang="ja-JP" altLang="en-US" sz="2400" dirty="0"/>
              <a:t>「自分はこの現象をこのように理解する」と</a:t>
            </a:r>
            <a:r>
              <a:rPr lang="ja-JP" altLang="en-US" sz="2400" dirty="0"/>
              <a:t>いう</a:t>
            </a:r>
            <a:r>
              <a:rPr kumimoji="1" lang="ja-JP" altLang="en-US" sz="2400" dirty="0"/>
              <a:t>宣言</a:t>
            </a:r>
          </a:p>
        </p:txBody>
      </p:sp>
      <p:sp>
        <p:nvSpPr>
          <p:cNvPr id="6" name="テキスト ボックス 5">
            <a:extLst>
              <a:ext uri="{FF2B5EF4-FFF2-40B4-BE49-F238E27FC236}">
                <a16:creationId xmlns:a16="http://schemas.microsoft.com/office/drawing/2014/main" id="{078E2C63-31F2-4FF4-A671-29578287DBB1}"/>
              </a:ext>
            </a:extLst>
          </p:cNvPr>
          <p:cNvSpPr txBox="1"/>
          <p:nvPr/>
        </p:nvSpPr>
        <p:spPr>
          <a:xfrm>
            <a:off x="323528" y="4293096"/>
            <a:ext cx="1980029" cy="523220"/>
          </a:xfrm>
          <a:prstGeom prst="rect">
            <a:avLst/>
          </a:prstGeom>
          <a:noFill/>
        </p:spPr>
        <p:txBody>
          <a:bodyPr wrap="none" rtlCol="0">
            <a:spAutoFit/>
          </a:bodyPr>
          <a:lstStyle/>
          <a:p>
            <a:r>
              <a:rPr kumimoji="1" lang="ja-JP" altLang="en-US" sz="2800" dirty="0">
                <a:solidFill>
                  <a:srgbClr val="011893"/>
                </a:solidFill>
              </a:rPr>
              <a:t>離散化とは</a:t>
            </a:r>
          </a:p>
        </p:txBody>
      </p:sp>
      <p:sp>
        <p:nvSpPr>
          <p:cNvPr id="7" name="テキスト ボックス 6">
            <a:extLst>
              <a:ext uri="{FF2B5EF4-FFF2-40B4-BE49-F238E27FC236}">
                <a16:creationId xmlns:a16="http://schemas.microsoft.com/office/drawing/2014/main" id="{2C615251-FA29-4407-B65C-04511684C098}"/>
              </a:ext>
            </a:extLst>
          </p:cNvPr>
          <p:cNvSpPr txBox="1"/>
          <p:nvPr/>
        </p:nvSpPr>
        <p:spPr>
          <a:xfrm>
            <a:off x="827584" y="5013176"/>
            <a:ext cx="6955750" cy="830997"/>
          </a:xfrm>
          <a:prstGeom prst="rect">
            <a:avLst/>
          </a:prstGeom>
          <a:noFill/>
        </p:spPr>
        <p:txBody>
          <a:bodyPr wrap="none" rtlCol="0">
            <a:spAutoFit/>
          </a:bodyPr>
          <a:lstStyle/>
          <a:p>
            <a:r>
              <a:rPr lang="ja-JP" altLang="en-US" sz="2400" dirty="0"/>
              <a:t>モデル化した現象を、計算機に乗る形にすること</a:t>
            </a:r>
            <a:endParaRPr lang="en-US" altLang="ja-JP" sz="2400" dirty="0"/>
          </a:p>
          <a:p>
            <a:r>
              <a:rPr kumimoji="1" lang="ja-JP" altLang="en-US" sz="2400" dirty="0"/>
              <a:t>同じモデルでも、異なる離散化の方法があり得る</a:t>
            </a:r>
          </a:p>
        </p:txBody>
      </p:sp>
    </p:spTree>
    <p:extLst>
      <p:ext uri="{BB962C8B-B14F-4D97-AF65-F5344CB8AC3E}">
        <p14:creationId xmlns:p14="http://schemas.microsoft.com/office/powerpoint/2010/main" val="4280817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78DCA93-4F44-47D9-949C-47DEA092203F}"/>
              </a:ext>
            </a:extLst>
          </p:cNvPr>
          <p:cNvSpPr>
            <a:spLocks noGrp="1"/>
          </p:cNvSpPr>
          <p:nvPr>
            <p:ph type="body" sz="quarter" idx="10"/>
          </p:nvPr>
        </p:nvSpPr>
        <p:spPr/>
        <p:txBody>
          <a:bodyPr/>
          <a:lstStyle/>
          <a:p>
            <a:r>
              <a:rPr lang="ja-JP" altLang="en-US" dirty="0"/>
              <a:t>離散化</a:t>
            </a:r>
            <a:endParaRPr kumimoji="1" lang="ja-JP" altLang="en-US" dirty="0"/>
          </a:p>
        </p:txBody>
      </p:sp>
      <p:sp>
        <p:nvSpPr>
          <p:cNvPr id="3" name="テキスト ボックス 2">
            <a:extLst>
              <a:ext uri="{FF2B5EF4-FFF2-40B4-BE49-F238E27FC236}">
                <a16:creationId xmlns:a16="http://schemas.microsoft.com/office/drawing/2014/main" id="{A9D16701-CC78-0B4D-93E2-2690BBE857B6}"/>
              </a:ext>
            </a:extLst>
          </p:cNvPr>
          <p:cNvSpPr txBox="1"/>
          <p:nvPr/>
        </p:nvSpPr>
        <p:spPr>
          <a:xfrm>
            <a:off x="4716016" y="1628800"/>
            <a:ext cx="4288353" cy="1077218"/>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コンピュータは</a:t>
            </a:r>
            <a:endParaRPr kumimoji="1" lang="en-US" altLang="ja-JP" sz="3200"/>
          </a:p>
          <a:p>
            <a:r>
              <a:rPr lang="ja-JP" altLang="en-US" sz="3200">
                <a:solidFill>
                  <a:srgbClr val="011893"/>
                </a:solidFill>
              </a:rPr>
              <a:t>離散的値</a:t>
            </a:r>
            <a:r>
              <a:rPr kumimoji="1" lang="ja-JP" altLang="en-US" sz="3200"/>
              <a:t>しか扱えない</a:t>
            </a:r>
          </a:p>
        </p:txBody>
      </p:sp>
      <p:sp>
        <p:nvSpPr>
          <p:cNvPr id="4" name="テキスト ボックス 3">
            <a:extLst>
              <a:ext uri="{FF2B5EF4-FFF2-40B4-BE49-F238E27FC236}">
                <a16:creationId xmlns:a16="http://schemas.microsoft.com/office/drawing/2014/main" id="{D83AB524-47BD-C846-94FA-D8BBEA63BF4B}"/>
              </a:ext>
            </a:extLst>
          </p:cNvPr>
          <p:cNvSpPr txBox="1"/>
          <p:nvPr/>
        </p:nvSpPr>
        <p:spPr>
          <a:xfrm>
            <a:off x="467544" y="1916832"/>
            <a:ext cx="3467616"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この世界は</a:t>
            </a:r>
            <a:r>
              <a:rPr kumimoji="1" lang="ja-JP" altLang="en-US" sz="3200">
                <a:solidFill>
                  <a:srgbClr val="011893"/>
                </a:solidFill>
              </a:rPr>
              <a:t>連続的</a:t>
            </a:r>
          </a:p>
        </p:txBody>
      </p:sp>
      <p:sp>
        <p:nvSpPr>
          <p:cNvPr id="5" name="フリーフォーム 4">
            <a:extLst>
              <a:ext uri="{FF2B5EF4-FFF2-40B4-BE49-F238E27FC236}">
                <a16:creationId xmlns:a16="http://schemas.microsoft.com/office/drawing/2014/main" id="{70BD346B-1512-C743-A079-22AC0AA9951C}"/>
              </a:ext>
            </a:extLst>
          </p:cNvPr>
          <p:cNvSpPr/>
          <p:nvPr/>
        </p:nvSpPr>
        <p:spPr>
          <a:xfrm>
            <a:off x="755576" y="3356992"/>
            <a:ext cx="3010400" cy="733007"/>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6" name="グループ化 5">
            <a:extLst>
              <a:ext uri="{FF2B5EF4-FFF2-40B4-BE49-F238E27FC236}">
                <a16:creationId xmlns:a16="http://schemas.microsoft.com/office/drawing/2014/main" id="{268C0829-96B0-1B4C-B451-F2A2E794E244}"/>
              </a:ext>
            </a:extLst>
          </p:cNvPr>
          <p:cNvGrpSpPr/>
          <p:nvPr/>
        </p:nvGrpSpPr>
        <p:grpSpPr>
          <a:xfrm>
            <a:off x="5004048" y="3284981"/>
            <a:ext cx="3108600" cy="805467"/>
            <a:chOff x="1547664" y="4293096"/>
            <a:chExt cx="5053940" cy="1309524"/>
          </a:xfrm>
        </p:grpSpPr>
        <p:sp>
          <p:nvSpPr>
            <p:cNvPr id="8" name="フリーフォーム 5">
              <a:extLst>
                <a:ext uri="{FF2B5EF4-FFF2-40B4-BE49-F238E27FC236}">
                  <a16:creationId xmlns:a16="http://schemas.microsoft.com/office/drawing/2014/main" id="{992CEECC-0D13-3A45-A4D6-908E6A0DA5DE}"/>
                </a:ext>
              </a:extLst>
            </p:cNvPr>
            <p:cNvSpPr/>
            <p:nvPr/>
          </p:nvSpPr>
          <p:spPr>
            <a:xfrm>
              <a:off x="1606446" y="4364636"/>
              <a:ext cx="4894289" cy="1191718"/>
            </a:xfrm>
            <a:custGeom>
              <a:avLst/>
              <a:gdLst>
                <a:gd name="connsiteX0" fmla="*/ 0 w 4894289"/>
                <a:gd name="connsiteY0" fmla="*/ 1191718 h 1191718"/>
                <a:gd name="connsiteX1" fmla="*/ 1648919 w 4894289"/>
                <a:gd name="connsiteY1" fmla="*/ 7495 h 1191718"/>
                <a:gd name="connsiteX2" fmla="*/ 3140440 w 4894289"/>
                <a:gd name="connsiteY2" fmla="*/ 1056807 h 1191718"/>
                <a:gd name="connsiteX3" fmla="*/ 4894289 w 4894289"/>
                <a:gd name="connsiteY3" fmla="*/ 0 h 1191718"/>
              </a:gdLst>
              <a:ahLst/>
              <a:cxnLst>
                <a:cxn ang="0">
                  <a:pos x="connsiteX0" y="connsiteY0"/>
                </a:cxn>
                <a:cxn ang="0">
                  <a:pos x="connsiteX1" y="connsiteY1"/>
                </a:cxn>
                <a:cxn ang="0">
                  <a:pos x="connsiteX2" y="connsiteY2"/>
                </a:cxn>
                <a:cxn ang="0">
                  <a:pos x="connsiteX3" y="connsiteY3"/>
                </a:cxn>
              </a:cxnLst>
              <a:rect l="l" t="t" r="r" b="b"/>
              <a:pathLst>
                <a:path w="4894289" h="1191718">
                  <a:moveTo>
                    <a:pt x="0" y="1191718"/>
                  </a:moveTo>
                  <a:cubicBezTo>
                    <a:pt x="562756" y="610849"/>
                    <a:pt x="1125512" y="29980"/>
                    <a:pt x="1648919" y="7495"/>
                  </a:cubicBezTo>
                  <a:cubicBezTo>
                    <a:pt x="2172326" y="-14990"/>
                    <a:pt x="2599545" y="1058056"/>
                    <a:pt x="3140440" y="1056807"/>
                  </a:cubicBezTo>
                  <a:cubicBezTo>
                    <a:pt x="3681335" y="1055558"/>
                    <a:pt x="4287812" y="527779"/>
                    <a:pt x="489428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円/楕円 6">
              <a:extLst>
                <a:ext uri="{FF2B5EF4-FFF2-40B4-BE49-F238E27FC236}">
                  <a16:creationId xmlns:a16="http://schemas.microsoft.com/office/drawing/2014/main" id="{F071715C-357F-D94D-B325-BA37AFA1BE9D}"/>
                </a:ext>
              </a:extLst>
            </p:cNvPr>
            <p:cNvSpPr/>
            <p:nvPr/>
          </p:nvSpPr>
          <p:spPr>
            <a:xfrm>
              <a:off x="1547664" y="544522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円/楕円 7">
              <a:extLst>
                <a:ext uri="{FF2B5EF4-FFF2-40B4-BE49-F238E27FC236}">
                  <a16:creationId xmlns:a16="http://schemas.microsoft.com/office/drawing/2014/main" id="{49947230-19AA-554C-AD99-D3B649B3294C}"/>
                </a:ext>
              </a:extLst>
            </p:cNvPr>
            <p:cNvSpPr/>
            <p:nvPr/>
          </p:nvSpPr>
          <p:spPr>
            <a:xfrm>
              <a:off x="2987824"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円/楕円 8">
              <a:extLst>
                <a:ext uri="{FF2B5EF4-FFF2-40B4-BE49-F238E27FC236}">
                  <a16:creationId xmlns:a16="http://schemas.microsoft.com/office/drawing/2014/main" id="{CA80E0F5-52CC-B047-987F-75FB260DD33F}"/>
                </a:ext>
              </a:extLst>
            </p:cNvPr>
            <p:cNvSpPr/>
            <p:nvPr/>
          </p:nvSpPr>
          <p:spPr>
            <a:xfrm>
              <a:off x="4427984" y="530120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 name="円/楕円 9">
              <a:extLst>
                <a:ext uri="{FF2B5EF4-FFF2-40B4-BE49-F238E27FC236}">
                  <a16:creationId xmlns:a16="http://schemas.microsoft.com/office/drawing/2014/main" id="{86430BA6-9B9E-5840-9D2C-039837A90416}"/>
                </a:ext>
              </a:extLst>
            </p:cNvPr>
            <p:cNvSpPr/>
            <p:nvPr/>
          </p:nvSpPr>
          <p:spPr>
            <a:xfrm>
              <a:off x="3707904" y="4581128"/>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 name="円/楕円 10">
              <a:extLst>
                <a:ext uri="{FF2B5EF4-FFF2-40B4-BE49-F238E27FC236}">
                  <a16:creationId xmlns:a16="http://schemas.microsoft.com/office/drawing/2014/main" id="{545CD919-2EA8-714D-9D93-E5E68D368FD4}"/>
                </a:ext>
              </a:extLst>
            </p:cNvPr>
            <p:cNvSpPr/>
            <p:nvPr/>
          </p:nvSpPr>
          <p:spPr>
            <a:xfrm>
              <a:off x="2267744" y="4725144"/>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1">
              <a:extLst>
                <a:ext uri="{FF2B5EF4-FFF2-40B4-BE49-F238E27FC236}">
                  <a16:creationId xmlns:a16="http://schemas.microsoft.com/office/drawing/2014/main" id="{AEAA4DA4-0543-E540-A8D6-AD1539408893}"/>
                </a:ext>
              </a:extLst>
            </p:cNvPr>
            <p:cNvSpPr/>
            <p:nvPr/>
          </p:nvSpPr>
          <p:spPr>
            <a:xfrm>
              <a:off x="5148064" y="5229200"/>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円/楕円 12">
              <a:extLst>
                <a:ext uri="{FF2B5EF4-FFF2-40B4-BE49-F238E27FC236}">
                  <a16:creationId xmlns:a16="http://schemas.microsoft.com/office/drawing/2014/main" id="{FB744B1E-D638-E24B-A43F-464B31141905}"/>
                </a:ext>
              </a:extLst>
            </p:cNvPr>
            <p:cNvSpPr/>
            <p:nvPr/>
          </p:nvSpPr>
          <p:spPr>
            <a:xfrm>
              <a:off x="5868144" y="4797152"/>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円/楕円 13">
              <a:extLst>
                <a:ext uri="{FF2B5EF4-FFF2-40B4-BE49-F238E27FC236}">
                  <a16:creationId xmlns:a16="http://schemas.microsoft.com/office/drawing/2014/main" id="{36C80F89-96E0-FD48-B269-9D9547884744}"/>
                </a:ext>
              </a:extLst>
            </p:cNvPr>
            <p:cNvSpPr/>
            <p:nvPr/>
          </p:nvSpPr>
          <p:spPr>
            <a:xfrm>
              <a:off x="6444208" y="4293096"/>
              <a:ext cx="157396" cy="157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7" name="テキスト ボックス 14">
            <a:extLst>
              <a:ext uri="{FF2B5EF4-FFF2-40B4-BE49-F238E27FC236}">
                <a16:creationId xmlns:a16="http://schemas.microsoft.com/office/drawing/2014/main" id="{A7A97E9D-EBA3-9740-9264-61C59AC81868}"/>
              </a:ext>
            </a:extLst>
          </p:cNvPr>
          <p:cNvSpPr txBox="1"/>
          <p:nvPr/>
        </p:nvSpPr>
        <p:spPr>
          <a:xfrm>
            <a:off x="467544" y="5013176"/>
            <a:ext cx="8032968"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dirty="0"/>
              <a:t>計算機が扱えるように連続的な値をとびとびの値にすることを</a:t>
            </a:r>
            <a:r>
              <a:rPr kumimoji="1" lang="ja-JP" altLang="en-US" dirty="0">
                <a:solidFill>
                  <a:srgbClr val="011893"/>
                </a:solidFill>
              </a:rPr>
              <a:t>離散化</a:t>
            </a:r>
            <a:r>
              <a:rPr kumimoji="1" lang="ja-JP" altLang="en-US" dirty="0"/>
              <a:t>と呼ぶ</a:t>
            </a:r>
          </a:p>
        </p:txBody>
      </p:sp>
    </p:spTree>
    <p:extLst>
      <p:ext uri="{BB962C8B-B14F-4D97-AF65-F5344CB8AC3E}">
        <p14:creationId xmlns:p14="http://schemas.microsoft.com/office/powerpoint/2010/main" val="5630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2C0688-A63D-443D-8772-305F1627C9F7}"/>
              </a:ext>
            </a:extLst>
          </p:cNvPr>
          <p:cNvSpPr>
            <a:spLocks noGrp="1"/>
          </p:cNvSpPr>
          <p:nvPr>
            <p:ph type="body" sz="quarter" idx="10"/>
          </p:nvPr>
        </p:nvSpPr>
        <p:spPr/>
        <p:txBody>
          <a:bodyPr/>
          <a:lstStyle/>
          <a:p>
            <a:r>
              <a:rPr kumimoji="1" lang="ja-JP" altLang="en-US"/>
              <a:t>数値計算とは</a:t>
            </a:r>
          </a:p>
        </p:txBody>
      </p:sp>
      <p:sp>
        <p:nvSpPr>
          <p:cNvPr id="3" name="テキスト ボックス 2">
            <a:extLst>
              <a:ext uri="{FF2B5EF4-FFF2-40B4-BE49-F238E27FC236}">
                <a16:creationId xmlns:a16="http://schemas.microsoft.com/office/drawing/2014/main" id="{290AEBA8-839D-4626-A947-2106141BD79B}"/>
              </a:ext>
            </a:extLst>
          </p:cNvPr>
          <p:cNvSpPr txBox="1"/>
          <p:nvPr/>
        </p:nvSpPr>
        <p:spPr>
          <a:xfrm>
            <a:off x="107504" y="1196752"/>
            <a:ext cx="8804344"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t>コンピュータを使った計算</a:t>
            </a:r>
            <a:r>
              <a:rPr lang="ja-JP" altLang="en-US" sz="2800"/>
              <a:t>で</a:t>
            </a:r>
            <a:r>
              <a:rPr kumimoji="1" lang="ja-JP" altLang="en-US" sz="2800"/>
              <a:t>科学を研究する手法</a:t>
            </a:r>
            <a:br>
              <a:rPr lang="en-US" altLang="ja-JP" sz="2800" dirty="0"/>
            </a:br>
            <a:r>
              <a:rPr lang="ja-JP" altLang="en-US" sz="2800"/>
              <a:t>→計算科学</a:t>
            </a:r>
            <a:endParaRPr lang="en-US" altLang="ja-JP" sz="2800" dirty="0"/>
          </a:p>
          <a:p>
            <a:pPr marL="457200" indent="-457200">
              <a:buFont typeface="Arial" panose="020B0604020202020204" pitchFamily="34" charset="0"/>
              <a:buChar char="•"/>
            </a:pPr>
            <a:r>
              <a:rPr kumimoji="1" lang="ja-JP" altLang="en-US" sz="2800"/>
              <a:t>コンピュータの計算能力の向上により、ますますその重要性が増している</a:t>
            </a:r>
            <a:endParaRPr lang="en-US" altLang="ja-JP" sz="2800" dirty="0"/>
          </a:p>
          <a:p>
            <a:pPr marL="457200" indent="-457200">
              <a:buFont typeface="Arial" panose="020B0604020202020204" pitchFamily="34" charset="0"/>
              <a:buChar char="•"/>
            </a:pPr>
            <a:r>
              <a:rPr kumimoji="1" lang="ja-JP" altLang="en-US" sz="2800"/>
              <a:t>数値計算には様々な</a:t>
            </a:r>
            <a:r>
              <a:rPr lang="ja-JP" altLang="en-US" sz="2800"/>
              <a:t>分野があるが、中でも重要なのが</a:t>
            </a:r>
            <a:r>
              <a:rPr lang="ja-JP" altLang="en-US" sz="2800">
                <a:solidFill>
                  <a:srgbClr val="FF0000"/>
                </a:solidFill>
              </a:rPr>
              <a:t>数値シミュレーション</a:t>
            </a:r>
            <a:endParaRPr kumimoji="1" lang="ja-JP" altLang="en-US" sz="2800">
              <a:solidFill>
                <a:srgbClr val="FF0000"/>
              </a:solidFill>
            </a:endParaRPr>
          </a:p>
        </p:txBody>
      </p:sp>
      <p:sp>
        <p:nvSpPr>
          <p:cNvPr id="7" name="テキスト ボックス 6">
            <a:extLst>
              <a:ext uri="{FF2B5EF4-FFF2-40B4-BE49-F238E27FC236}">
                <a16:creationId xmlns:a16="http://schemas.microsoft.com/office/drawing/2014/main" id="{ECA17533-490E-4419-96FC-EF183B1AD603}"/>
              </a:ext>
            </a:extLst>
          </p:cNvPr>
          <p:cNvSpPr txBox="1"/>
          <p:nvPr/>
        </p:nvSpPr>
        <p:spPr>
          <a:xfrm>
            <a:off x="899592" y="4509120"/>
            <a:ext cx="7725192" cy="1384995"/>
          </a:xfrm>
          <a:prstGeom prst="rect">
            <a:avLst/>
          </a:prstGeom>
          <a:noFill/>
        </p:spPr>
        <p:txBody>
          <a:bodyPr wrap="none" rtlCol="0">
            <a:spAutoFit/>
          </a:bodyPr>
          <a:lstStyle/>
          <a:p>
            <a:r>
              <a:rPr kumimoji="1" lang="ja-JP" altLang="en-US" sz="2800"/>
              <a:t>数値シミュレーションとはなにか？</a:t>
            </a:r>
            <a:endParaRPr kumimoji="1" lang="en-US" altLang="ja-JP" sz="2800" dirty="0"/>
          </a:p>
          <a:p>
            <a:r>
              <a:rPr lang="ja-JP" altLang="en-US" sz="2800"/>
              <a:t>数値シミュレーションとはどのようなものか？</a:t>
            </a:r>
            <a:endParaRPr lang="en-US" altLang="ja-JP" sz="2800" dirty="0"/>
          </a:p>
          <a:p>
            <a:r>
              <a:rPr lang="ja-JP" altLang="en-US" sz="2800"/>
              <a:t>数値シミュレーションにより何がわかるか？</a:t>
            </a:r>
            <a:endParaRPr lang="en-US" altLang="ja-JP" sz="2800" dirty="0"/>
          </a:p>
        </p:txBody>
      </p:sp>
    </p:spTree>
    <p:extLst>
      <p:ext uri="{BB962C8B-B14F-4D97-AF65-F5344CB8AC3E}">
        <p14:creationId xmlns:p14="http://schemas.microsoft.com/office/powerpoint/2010/main" val="204491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52CB56-FCB2-421E-A52F-2DD11FCD172F}"/>
              </a:ext>
            </a:extLst>
          </p:cNvPr>
          <p:cNvSpPr>
            <a:spLocks noGrp="1"/>
          </p:cNvSpPr>
          <p:nvPr>
            <p:ph type="body" sz="quarter" idx="10"/>
          </p:nvPr>
        </p:nvSpPr>
        <p:spPr/>
        <p:txBody>
          <a:bodyPr/>
          <a:lstStyle/>
          <a:p>
            <a:r>
              <a:rPr kumimoji="1" lang="ja-JP" altLang="en-US" dirty="0"/>
              <a:t>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1455CA4-299C-0747-94BF-C18123B3B2D0}"/>
                  </a:ext>
                </a:extLst>
              </p:cNvPr>
              <p:cNvSpPr txBox="1"/>
              <p:nvPr/>
            </p:nvSpPr>
            <p:spPr>
              <a:xfrm>
                <a:off x="2608064" y="188127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smtClean="0">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smtClean="0">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B1455CA4-299C-0747-94BF-C18123B3B2D0}"/>
                  </a:ext>
                </a:extLst>
              </p:cNvPr>
              <p:cNvSpPr txBox="1">
                <a:spLocks noRot="1" noChangeAspect="1" noMove="1" noResize="1" noEditPoints="1" noAdjustHandles="1" noChangeArrowheads="1" noChangeShapeType="1" noTextEdit="1"/>
              </p:cNvSpPr>
              <p:nvPr/>
            </p:nvSpPr>
            <p:spPr>
              <a:xfrm>
                <a:off x="2608064" y="188127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22052BB-F1B9-5C45-879A-140294A0CA73}"/>
              </a:ext>
            </a:extLst>
          </p:cNvPr>
          <p:cNvSpPr txBox="1"/>
          <p:nvPr/>
        </p:nvSpPr>
        <p:spPr>
          <a:xfrm>
            <a:off x="265419" y="4842889"/>
            <a:ext cx="8802410"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離散化には</a:t>
            </a:r>
            <a:r>
              <a:rPr kumimoji="1" lang="ja-JP" altLang="en-US" sz="3200">
                <a:solidFill>
                  <a:srgbClr val="011893"/>
                </a:solidFill>
              </a:rPr>
              <a:t>空間の離散化</a:t>
            </a:r>
            <a:r>
              <a:rPr kumimoji="1" lang="ja-JP" altLang="en-US" sz="3200"/>
              <a:t>と</a:t>
            </a:r>
            <a:r>
              <a:rPr kumimoji="1" lang="ja-JP" altLang="en-US" sz="3200">
                <a:solidFill>
                  <a:srgbClr val="011893"/>
                </a:solidFill>
              </a:rPr>
              <a:t>時間の離散化</a:t>
            </a:r>
            <a:r>
              <a:rPr kumimoji="1" lang="ja-JP" altLang="en-US" sz="3200"/>
              <a:t>がある</a:t>
            </a:r>
          </a:p>
        </p:txBody>
      </p:sp>
      <p:sp>
        <p:nvSpPr>
          <p:cNvPr id="5" name="正方形/長方形 4">
            <a:extLst>
              <a:ext uri="{FF2B5EF4-FFF2-40B4-BE49-F238E27FC236}">
                <a16:creationId xmlns:a16="http://schemas.microsoft.com/office/drawing/2014/main" id="{91F23794-B58E-4343-A381-35D8CC42368C}"/>
              </a:ext>
            </a:extLst>
          </p:cNvPr>
          <p:cNvSpPr/>
          <p:nvPr/>
        </p:nvSpPr>
        <p:spPr>
          <a:xfrm>
            <a:off x="2679184" y="200827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正方形/長方形 5">
            <a:extLst>
              <a:ext uri="{FF2B5EF4-FFF2-40B4-BE49-F238E27FC236}">
                <a16:creationId xmlns:a16="http://schemas.microsoft.com/office/drawing/2014/main" id="{A5F9A45E-C42A-CA4B-8315-E4C8BFF36D1D}"/>
              </a:ext>
            </a:extLst>
          </p:cNvPr>
          <p:cNvSpPr/>
          <p:nvPr/>
        </p:nvSpPr>
        <p:spPr>
          <a:xfrm>
            <a:off x="5148064" y="191683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6">
            <a:extLst>
              <a:ext uri="{FF2B5EF4-FFF2-40B4-BE49-F238E27FC236}">
                <a16:creationId xmlns:a16="http://schemas.microsoft.com/office/drawing/2014/main" id="{50ABC43C-CC38-E348-91EF-92300D823BBC}"/>
              </a:ext>
            </a:extLst>
          </p:cNvPr>
          <p:cNvSpPr txBox="1"/>
          <p:nvPr/>
        </p:nvSpPr>
        <p:spPr>
          <a:xfrm>
            <a:off x="2689344" y="144947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a:t>
            </a:r>
          </a:p>
        </p:txBody>
      </p:sp>
      <p:sp>
        <p:nvSpPr>
          <p:cNvPr id="8" name="テキスト ボックス 7">
            <a:extLst>
              <a:ext uri="{FF2B5EF4-FFF2-40B4-BE49-F238E27FC236}">
                <a16:creationId xmlns:a16="http://schemas.microsoft.com/office/drawing/2014/main" id="{122577CE-7963-B242-9319-AA1E793480B3}"/>
              </a:ext>
            </a:extLst>
          </p:cNvPr>
          <p:cNvSpPr txBox="1"/>
          <p:nvPr/>
        </p:nvSpPr>
        <p:spPr>
          <a:xfrm>
            <a:off x="5249664" y="1408832"/>
            <a:ext cx="902811"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空間</a:t>
            </a:r>
          </a:p>
        </p:txBody>
      </p:sp>
    </p:spTree>
    <p:extLst>
      <p:ext uri="{BB962C8B-B14F-4D97-AF65-F5344CB8AC3E}">
        <p14:creationId xmlns:p14="http://schemas.microsoft.com/office/powerpoint/2010/main" val="226619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2C31DF-5A6C-4DDC-B888-1C076588704C}"/>
              </a:ext>
            </a:extLst>
          </p:cNvPr>
          <p:cNvSpPr>
            <a:spLocks noGrp="1"/>
          </p:cNvSpPr>
          <p:nvPr>
            <p:ph type="body" sz="quarter" idx="10"/>
          </p:nvPr>
        </p:nvSpPr>
        <p:spPr/>
        <p:txBody>
          <a:bodyPr/>
          <a:lstStyle/>
          <a:p>
            <a:r>
              <a:rPr kumimoji="1" lang="ja-JP" altLang="en-US" dirty="0"/>
              <a:t>離散化</a:t>
            </a:r>
          </a:p>
        </p:txBody>
      </p:sp>
      <p:sp>
        <p:nvSpPr>
          <p:cNvPr id="3" name="テキスト ボックス 2">
            <a:extLst>
              <a:ext uri="{FF2B5EF4-FFF2-40B4-BE49-F238E27FC236}">
                <a16:creationId xmlns:a16="http://schemas.microsoft.com/office/drawing/2014/main" id="{8ACD1FBB-5491-D14B-8E68-B311B58C3B3C}"/>
              </a:ext>
            </a:extLst>
          </p:cNvPr>
          <p:cNvSpPr txBox="1"/>
          <p:nvPr/>
        </p:nvSpPr>
        <p:spPr>
          <a:xfrm>
            <a:off x="827584"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空間の離散化</a:t>
            </a:r>
          </a:p>
        </p:txBody>
      </p:sp>
      <p:sp>
        <p:nvSpPr>
          <p:cNvPr id="4" name="テキスト ボックス 3">
            <a:extLst>
              <a:ext uri="{FF2B5EF4-FFF2-40B4-BE49-F238E27FC236}">
                <a16:creationId xmlns:a16="http://schemas.microsoft.com/office/drawing/2014/main" id="{649751B3-1448-3349-B31A-34F04BC8B4CB}"/>
              </a:ext>
            </a:extLst>
          </p:cNvPr>
          <p:cNvSpPr txBox="1"/>
          <p:nvPr/>
        </p:nvSpPr>
        <p:spPr>
          <a:xfrm>
            <a:off x="5580112" y="1124744"/>
            <a:ext cx="2646878" cy="584775"/>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200"/>
              <a:t>時間の離散化</a:t>
            </a:r>
          </a:p>
        </p:txBody>
      </p:sp>
      <p:pic>
        <p:nvPicPr>
          <p:cNvPr id="5" name="図 4">
            <a:extLst>
              <a:ext uri="{FF2B5EF4-FFF2-40B4-BE49-F238E27FC236}">
                <a16:creationId xmlns:a16="http://schemas.microsoft.com/office/drawing/2014/main" id="{0199FA7C-20BF-B24B-BC47-B4FEFA254A69}"/>
              </a:ext>
            </a:extLst>
          </p:cNvPr>
          <p:cNvPicPr>
            <a:picLocks noChangeAspect="1"/>
          </p:cNvPicPr>
          <p:nvPr/>
        </p:nvPicPr>
        <p:blipFill>
          <a:blip r:embed="rId2"/>
          <a:stretch>
            <a:fillRect/>
          </a:stretch>
        </p:blipFill>
        <p:spPr>
          <a:xfrm>
            <a:off x="1259632" y="2132856"/>
            <a:ext cx="1917700" cy="1333500"/>
          </a:xfrm>
          <a:prstGeom prst="rect">
            <a:avLst/>
          </a:prstGeom>
        </p:spPr>
      </p:pic>
      <p:pic>
        <p:nvPicPr>
          <p:cNvPr id="6" name="図 5">
            <a:extLst>
              <a:ext uri="{FF2B5EF4-FFF2-40B4-BE49-F238E27FC236}">
                <a16:creationId xmlns:a16="http://schemas.microsoft.com/office/drawing/2014/main" id="{766100EC-333D-7743-8FA3-2FFD9F701865}"/>
              </a:ext>
            </a:extLst>
          </p:cNvPr>
          <p:cNvPicPr>
            <a:picLocks noChangeAspect="1"/>
          </p:cNvPicPr>
          <p:nvPr/>
        </p:nvPicPr>
        <p:blipFill>
          <a:blip r:embed="rId3"/>
          <a:stretch>
            <a:fillRect/>
          </a:stretch>
        </p:blipFill>
        <p:spPr>
          <a:xfrm>
            <a:off x="1351183" y="3799202"/>
            <a:ext cx="1584176" cy="1589915"/>
          </a:xfrm>
          <a:prstGeom prst="rect">
            <a:avLst/>
          </a:prstGeom>
        </p:spPr>
      </p:pic>
      <p:sp>
        <p:nvSpPr>
          <p:cNvPr id="7" name="正方形/長方形 6">
            <a:extLst>
              <a:ext uri="{FF2B5EF4-FFF2-40B4-BE49-F238E27FC236}">
                <a16:creationId xmlns:a16="http://schemas.microsoft.com/office/drawing/2014/main" id="{730975C7-F647-5846-AAC8-A9BF47CFCF6E}"/>
              </a:ext>
            </a:extLst>
          </p:cNvPr>
          <p:cNvSpPr/>
          <p:nvPr/>
        </p:nvSpPr>
        <p:spPr>
          <a:xfrm>
            <a:off x="2051720" y="2924944"/>
            <a:ext cx="72008" cy="720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 name="直線コネクタ 7">
            <a:extLst>
              <a:ext uri="{FF2B5EF4-FFF2-40B4-BE49-F238E27FC236}">
                <a16:creationId xmlns:a16="http://schemas.microsoft.com/office/drawing/2014/main" id="{27E1CCCB-A2F4-2840-BF68-46829803C2D1}"/>
              </a:ext>
            </a:extLst>
          </p:cNvPr>
          <p:cNvCxnSpPr>
            <a:cxnSpLocks/>
          </p:cNvCxnSpPr>
          <p:nvPr/>
        </p:nvCxnSpPr>
        <p:spPr>
          <a:xfrm flipH="1">
            <a:off x="1351183" y="3001144"/>
            <a:ext cx="693642" cy="79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C237B32-CCE4-C940-933E-29C555DC4695}"/>
              </a:ext>
            </a:extLst>
          </p:cNvPr>
          <p:cNvCxnSpPr>
            <a:cxnSpLocks/>
          </p:cNvCxnSpPr>
          <p:nvPr/>
        </p:nvCxnSpPr>
        <p:spPr>
          <a:xfrm>
            <a:off x="2130549" y="2997969"/>
            <a:ext cx="804810" cy="801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E1CCD881-B371-494C-A449-76BB4C47A7D5}"/>
              </a:ext>
            </a:extLst>
          </p:cNvPr>
          <p:cNvPicPr>
            <a:picLocks noChangeAspect="1"/>
          </p:cNvPicPr>
          <p:nvPr/>
        </p:nvPicPr>
        <p:blipFill>
          <a:blip r:embed="rId4"/>
          <a:stretch>
            <a:fillRect/>
          </a:stretch>
        </p:blipFill>
        <p:spPr>
          <a:xfrm>
            <a:off x="6043867" y="2111727"/>
            <a:ext cx="1507344" cy="1356610"/>
          </a:xfrm>
          <a:prstGeom prst="rect">
            <a:avLst/>
          </a:prstGeom>
        </p:spPr>
      </p:pic>
      <p:pic>
        <p:nvPicPr>
          <p:cNvPr id="11" name="図 10">
            <a:extLst>
              <a:ext uri="{FF2B5EF4-FFF2-40B4-BE49-F238E27FC236}">
                <a16:creationId xmlns:a16="http://schemas.microsoft.com/office/drawing/2014/main" id="{BD72E491-DBF5-1046-A669-520DB05084D3}"/>
              </a:ext>
            </a:extLst>
          </p:cNvPr>
          <p:cNvPicPr>
            <a:picLocks noChangeAspect="1"/>
          </p:cNvPicPr>
          <p:nvPr/>
        </p:nvPicPr>
        <p:blipFill>
          <a:blip r:embed="rId5"/>
          <a:stretch>
            <a:fillRect/>
          </a:stretch>
        </p:blipFill>
        <p:spPr>
          <a:xfrm>
            <a:off x="5836785" y="4348759"/>
            <a:ext cx="1009371" cy="1009371"/>
          </a:xfrm>
          <a:prstGeom prst="rect">
            <a:avLst/>
          </a:prstGeom>
        </p:spPr>
      </p:pic>
      <p:pic>
        <p:nvPicPr>
          <p:cNvPr id="12" name="図 11">
            <a:extLst>
              <a:ext uri="{FF2B5EF4-FFF2-40B4-BE49-F238E27FC236}">
                <a16:creationId xmlns:a16="http://schemas.microsoft.com/office/drawing/2014/main" id="{4ABE8440-64C3-0E47-A018-A8A0F0D29A65}"/>
              </a:ext>
            </a:extLst>
          </p:cNvPr>
          <p:cNvPicPr>
            <a:picLocks noChangeAspect="1"/>
          </p:cNvPicPr>
          <p:nvPr/>
        </p:nvPicPr>
        <p:blipFill>
          <a:blip r:embed="rId5"/>
          <a:stretch>
            <a:fillRect/>
          </a:stretch>
        </p:blipFill>
        <p:spPr>
          <a:xfrm>
            <a:off x="6331353" y="2261593"/>
            <a:ext cx="907564" cy="907564"/>
          </a:xfrm>
          <a:prstGeom prst="rect">
            <a:avLst/>
          </a:prstGeom>
        </p:spPr>
      </p:pic>
      <p:grpSp>
        <p:nvGrpSpPr>
          <p:cNvPr id="13" name="グループ化 12">
            <a:extLst>
              <a:ext uri="{FF2B5EF4-FFF2-40B4-BE49-F238E27FC236}">
                <a16:creationId xmlns:a16="http://schemas.microsoft.com/office/drawing/2014/main" id="{9CF0D796-0F1F-7F48-963D-89FB0F1AD128}"/>
              </a:ext>
            </a:extLst>
          </p:cNvPr>
          <p:cNvGrpSpPr/>
          <p:nvPr/>
        </p:nvGrpSpPr>
        <p:grpSpPr>
          <a:xfrm rot="2638418">
            <a:off x="6438369" y="2338764"/>
            <a:ext cx="123517" cy="183473"/>
            <a:chOff x="4956750" y="4079822"/>
            <a:chExt cx="237342" cy="259830"/>
          </a:xfrm>
        </p:grpSpPr>
        <p:sp>
          <p:nvSpPr>
            <p:cNvPr id="28" name="フリーフォーム 21">
              <a:extLst>
                <a:ext uri="{FF2B5EF4-FFF2-40B4-BE49-F238E27FC236}">
                  <a16:creationId xmlns:a16="http://schemas.microsoft.com/office/drawing/2014/main" id="{643FEEE2-7A59-784E-8255-AF0187A5AC55}"/>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フリーフォーム 24">
              <a:extLst>
                <a:ext uri="{FF2B5EF4-FFF2-40B4-BE49-F238E27FC236}">
                  <a16:creationId xmlns:a16="http://schemas.microsoft.com/office/drawing/2014/main" id="{355761A1-6700-C44E-AF02-096F755CEAC4}"/>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フリーフォーム 25">
              <a:extLst>
                <a:ext uri="{FF2B5EF4-FFF2-40B4-BE49-F238E27FC236}">
                  <a16:creationId xmlns:a16="http://schemas.microsoft.com/office/drawing/2014/main" id="{8A6617D7-D902-284E-9078-B582C442F228}"/>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14" name="フリーフォーム 27">
            <a:extLst>
              <a:ext uri="{FF2B5EF4-FFF2-40B4-BE49-F238E27FC236}">
                <a16:creationId xmlns:a16="http://schemas.microsoft.com/office/drawing/2014/main" id="{C9FB39A6-57E4-F440-947B-E11005B0EF60}"/>
              </a:ext>
            </a:extLst>
          </p:cNvPr>
          <p:cNvSpPr/>
          <p:nvPr/>
        </p:nvSpPr>
        <p:spPr>
          <a:xfrm>
            <a:off x="6342006" y="2766297"/>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フリーフォーム 28">
            <a:extLst>
              <a:ext uri="{FF2B5EF4-FFF2-40B4-BE49-F238E27FC236}">
                <a16:creationId xmlns:a16="http://schemas.microsoft.com/office/drawing/2014/main" id="{E582BB0B-1D16-4749-8FD2-489BC33CAF68}"/>
              </a:ext>
            </a:extLst>
          </p:cNvPr>
          <p:cNvSpPr/>
          <p:nvPr/>
        </p:nvSpPr>
        <p:spPr>
          <a:xfrm>
            <a:off x="6269553"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フリーフォーム 29">
            <a:extLst>
              <a:ext uri="{FF2B5EF4-FFF2-40B4-BE49-F238E27FC236}">
                <a16:creationId xmlns:a16="http://schemas.microsoft.com/office/drawing/2014/main" id="{510DF624-9AF7-3840-B081-26A4CA679D45}"/>
              </a:ext>
            </a:extLst>
          </p:cNvPr>
          <p:cNvSpPr/>
          <p:nvPr/>
        </p:nvSpPr>
        <p:spPr>
          <a:xfrm>
            <a:off x="6187108" y="2761300"/>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17" name="グループ化 16">
            <a:extLst>
              <a:ext uri="{FF2B5EF4-FFF2-40B4-BE49-F238E27FC236}">
                <a16:creationId xmlns:a16="http://schemas.microsoft.com/office/drawing/2014/main" id="{023CDA52-E0FF-024C-877B-34FFB0E685B8}"/>
              </a:ext>
            </a:extLst>
          </p:cNvPr>
          <p:cNvGrpSpPr/>
          <p:nvPr/>
        </p:nvGrpSpPr>
        <p:grpSpPr>
          <a:xfrm rot="16200000">
            <a:off x="6965552" y="2738490"/>
            <a:ext cx="123517" cy="183473"/>
            <a:chOff x="4956750" y="4079822"/>
            <a:chExt cx="237342" cy="259830"/>
          </a:xfrm>
        </p:grpSpPr>
        <p:sp>
          <p:nvSpPr>
            <p:cNvPr id="25" name="フリーフォーム 32">
              <a:extLst>
                <a:ext uri="{FF2B5EF4-FFF2-40B4-BE49-F238E27FC236}">
                  <a16:creationId xmlns:a16="http://schemas.microsoft.com/office/drawing/2014/main" id="{83F88A8C-3AA5-954E-BDEC-E8C91C7B3C0F}"/>
                </a:ext>
              </a:extLst>
            </p:cNvPr>
            <p:cNvSpPr/>
            <p:nvPr/>
          </p:nvSpPr>
          <p:spPr>
            <a:xfrm>
              <a:off x="5111648" y="4084819"/>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6" name="フリーフォーム 33">
              <a:extLst>
                <a:ext uri="{FF2B5EF4-FFF2-40B4-BE49-F238E27FC236}">
                  <a16:creationId xmlns:a16="http://schemas.microsoft.com/office/drawing/2014/main" id="{7C297B60-A655-554F-BA47-7271879D6758}"/>
                </a:ext>
              </a:extLst>
            </p:cNvPr>
            <p:cNvSpPr/>
            <p:nvPr/>
          </p:nvSpPr>
          <p:spPr>
            <a:xfrm>
              <a:off x="5039195"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フリーフォーム 34">
              <a:extLst>
                <a:ext uri="{FF2B5EF4-FFF2-40B4-BE49-F238E27FC236}">
                  <a16:creationId xmlns:a16="http://schemas.microsoft.com/office/drawing/2014/main" id="{4EEC9DFD-7597-474C-9822-52B842F00D2B}"/>
                </a:ext>
              </a:extLst>
            </p:cNvPr>
            <p:cNvSpPr/>
            <p:nvPr/>
          </p:nvSpPr>
          <p:spPr>
            <a:xfrm>
              <a:off x="4956750" y="4079822"/>
              <a:ext cx="82444" cy="254833"/>
            </a:xfrm>
            <a:custGeom>
              <a:avLst/>
              <a:gdLst>
                <a:gd name="connsiteX0" fmla="*/ 284813 w 284813"/>
                <a:gd name="connsiteY0" fmla="*/ 0 h 1274164"/>
                <a:gd name="connsiteX1" fmla="*/ 0 w 284813"/>
                <a:gd name="connsiteY1" fmla="*/ 682052 h 1274164"/>
                <a:gd name="connsiteX2" fmla="*/ 284813 w 284813"/>
                <a:gd name="connsiteY2" fmla="*/ 1274164 h 1274164"/>
              </a:gdLst>
              <a:ahLst/>
              <a:cxnLst>
                <a:cxn ang="0">
                  <a:pos x="connsiteX0" y="connsiteY0"/>
                </a:cxn>
                <a:cxn ang="0">
                  <a:pos x="connsiteX1" y="connsiteY1"/>
                </a:cxn>
                <a:cxn ang="0">
                  <a:pos x="connsiteX2" y="connsiteY2"/>
                </a:cxn>
              </a:cxnLst>
              <a:rect l="l" t="t" r="r" b="b"/>
              <a:pathLst>
                <a:path w="284813" h="1274164">
                  <a:moveTo>
                    <a:pt x="284813" y="0"/>
                  </a:moveTo>
                  <a:cubicBezTo>
                    <a:pt x="142406" y="234845"/>
                    <a:pt x="0" y="469691"/>
                    <a:pt x="0" y="682052"/>
                  </a:cubicBezTo>
                  <a:cubicBezTo>
                    <a:pt x="0" y="894413"/>
                    <a:pt x="142406" y="1084288"/>
                    <a:pt x="284813" y="12741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pic>
        <p:nvPicPr>
          <p:cNvPr id="18" name="図 17">
            <a:extLst>
              <a:ext uri="{FF2B5EF4-FFF2-40B4-BE49-F238E27FC236}">
                <a16:creationId xmlns:a16="http://schemas.microsoft.com/office/drawing/2014/main" id="{CC39F9D8-C03E-A446-AC94-D1CFBBCF87C3}"/>
              </a:ext>
            </a:extLst>
          </p:cNvPr>
          <p:cNvPicPr>
            <a:picLocks noChangeAspect="1"/>
          </p:cNvPicPr>
          <p:nvPr/>
        </p:nvPicPr>
        <p:blipFill>
          <a:blip r:embed="rId5"/>
          <a:stretch>
            <a:fillRect/>
          </a:stretch>
        </p:blipFill>
        <p:spPr>
          <a:xfrm>
            <a:off x="5989185" y="4348759"/>
            <a:ext cx="1009371" cy="1009371"/>
          </a:xfrm>
          <a:prstGeom prst="rect">
            <a:avLst/>
          </a:prstGeom>
        </p:spPr>
      </p:pic>
      <p:pic>
        <p:nvPicPr>
          <p:cNvPr id="19" name="図 18">
            <a:extLst>
              <a:ext uri="{FF2B5EF4-FFF2-40B4-BE49-F238E27FC236}">
                <a16:creationId xmlns:a16="http://schemas.microsoft.com/office/drawing/2014/main" id="{A5684402-CD18-7F45-8C4D-D4D6F3C7DC05}"/>
              </a:ext>
            </a:extLst>
          </p:cNvPr>
          <p:cNvPicPr>
            <a:picLocks noChangeAspect="1"/>
          </p:cNvPicPr>
          <p:nvPr/>
        </p:nvPicPr>
        <p:blipFill>
          <a:blip r:embed="rId5"/>
          <a:stretch>
            <a:fillRect/>
          </a:stretch>
        </p:blipFill>
        <p:spPr>
          <a:xfrm>
            <a:off x="6141585" y="4348759"/>
            <a:ext cx="1009371" cy="1009371"/>
          </a:xfrm>
          <a:prstGeom prst="rect">
            <a:avLst/>
          </a:prstGeom>
        </p:spPr>
      </p:pic>
      <p:pic>
        <p:nvPicPr>
          <p:cNvPr id="20" name="図 19">
            <a:extLst>
              <a:ext uri="{FF2B5EF4-FFF2-40B4-BE49-F238E27FC236}">
                <a16:creationId xmlns:a16="http://schemas.microsoft.com/office/drawing/2014/main" id="{35427DD0-9058-A140-B4F8-3748BD909E98}"/>
              </a:ext>
            </a:extLst>
          </p:cNvPr>
          <p:cNvPicPr>
            <a:picLocks noChangeAspect="1"/>
          </p:cNvPicPr>
          <p:nvPr/>
        </p:nvPicPr>
        <p:blipFill>
          <a:blip r:embed="rId5"/>
          <a:stretch>
            <a:fillRect/>
          </a:stretch>
        </p:blipFill>
        <p:spPr>
          <a:xfrm>
            <a:off x="6293985" y="4348759"/>
            <a:ext cx="1009371" cy="1009371"/>
          </a:xfrm>
          <a:prstGeom prst="rect">
            <a:avLst/>
          </a:prstGeom>
        </p:spPr>
      </p:pic>
      <p:pic>
        <p:nvPicPr>
          <p:cNvPr id="21" name="図 20">
            <a:extLst>
              <a:ext uri="{FF2B5EF4-FFF2-40B4-BE49-F238E27FC236}">
                <a16:creationId xmlns:a16="http://schemas.microsoft.com/office/drawing/2014/main" id="{4AFC7494-2CA9-A341-A132-ABBF994EB218}"/>
              </a:ext>
            </a:extLst>
          </p:cNvPr>
          <p:cNvPicPr>
            <a:picLocks noChangeAspect="1"/>
          </p:cNvPicPr>
          <p:nvPr/>
        </p:nvPicPr>
        <p:blipFill>
          <a:blip r:embed="rId5"/>
          <a:stretch>
            <a:fillRect/>
          </a:stretch>
        </p:blipFill>
        <p:spPr>
          <a:xfrm>
            <a:off x="6446386" y="4348759"/>
            <a:ext cx="1009371" cy="1009371"/>
          </a:xfrm>
          <a:prstGeom prst="rect">
            <a:avLst/>
          </a:prstGeom>
        </p:spPr>
      </p:pic>
      <p:sp>
        <p:nvSpPr>
          <p:cNvPr id="22" name="テキスト ボックス 41">
            <a:extLst>
              <a:ext uri="{FF2B5EF4-FFF2-40B4-BE49-F238E27FC236}">
                <a16:creationId xmlns:a16="http://schemas.microsoft.com/office/drawing/2014/main" id="{4ED14924-76BC-A146-840A-DE84BFB383DE}"/>
              </a:ext>
            </a:extLst>
          </p:cNvPr>
          <p:cNvSpPr txBox="1"/>
          <p:nvPr/>
        </p:nvSpPr>
        <p:spPr>
          <a:xfrm>
            <a:off x="919135" y="559940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拡大するとピクセルに</a:t>
            </a:r>
          </a:p>
        </p:txBody>
      </p:sp>
      <p:sp>
        <p:nvSpPr>
          <p:cNvPr id="23" name="テキスト ボックス 42">
            <a:extLst>
              <a:ext uri="{FF2B5EF4-FFF2-40B4-BE49-F238E27FC236}">
                <a16:creationId xmlns:a16="http://schemas.microsoft.com/office/drawing/2014/main" id="{7297303A-E355-4B4D-9ED3-1032900863A3}"/>
              </a:ext>
            </a:extLst>
          </p:cNvPr>
          <p:cNvSpPr txBox="1"/>
          <p:nvPr/>
        </p:nvSpPr>
        <p:spPr>
          <a:xfrm>
            <a:off x="5527647" y="5527394"/>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静止画像を高速コマ送り</a:t>
            </a:r>
          </a:p>
        </p:txBody>
      </p:sp>
      <p:sp>
        <p:nvSpPr>
          <p:cNvPr id="24" name="テキスト ボックス 10">
            <a:extLst>
              <a:ext uri="{FF2B5EF4-FFF2-40B4-BE49-F238E27FC236}">
                <a16:creationId xmlns:a16="http://schemas.microsoft.com/office/drawing/2014/main" id="{B9DF115C-1166-3C46-BC2A-18160A33EC4A}"/>
              </a:ext>
            </a:extLst>
          </p:cNvPr>
          <p:cNvSpPr txBox="1"/>
          <p:nvPr/>
        </p:nvSpPr>
        <p:spPr>
          <a:xfrm>
            <a:off x="1331640" y="6309320"/>
            <a:ext cx="6596678"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我々が計算機を通して目にするものは離散化されている</a:t>
            </a:r>
          </a:p>
        </p:txBody>
      </p:sp>
    </p:spTree>
    <p:extLst>
      <p:ext uri="{BB962C8B-B14F-4D97-AF65-F5344CB8AC3E}">
        <p14:creationId xmlns:p14="http://schemas.microsoft.com/office/powerpoint/2010/main" val="759863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9C4EF-34D0-4055-9618-6F1E86856454}"/>
              </a:ext>
            </a:extLst>
          </p:cNvPr>
          <p:cNvSpPr>
            <a:spLocks noGrp="1"/>
          </p:cNvSpPr>
          <p:nvPr>
            <p:ph type="body" sz="quarter" idx="10"/>
          </p:nvPr>
        </p:nvSpPr>
        <p:spPr/>
        <p:txBody>
          <a:bodyPr/>
          <a:lstStyle/>
          <a:p>
            <a:r>
              <a:rPr lang="ja-JP" altLang="en-US" dirty="0"/>
              <a:t>空間の離散化</a:t>
            </a:r>
            <a:endParaRPr kumimoji="1" lang="ja-JP" altLang="en-US" dirty="0"/>
          </a:p>
        </p:txBody>
      </p:sp>
      <p:sp>
        <p:nvSpPr>
          <p:cNvPr id="3" name="正方形/長方形 2">
            <a:extLst>
              <a:ext uri="{FF2B5EF4-FFF2-40B4-BE49-F238E27FC236}">
                <a16:creationId xmlns:a16="http://schemas.microsoft.com/office/drawing/2014/main" id="{5C8968A0-7050-2A4C-83F1-37EE0FAB3A1F}"/>
              </a:ext>
            </a:extLst>
          </p:cNvPr>
          <p:cNvSpPr/>
          <p:nvPr/>
        </p:nvSpPr>
        <p:spPr>
          <a:xfrm>
            <a:off x="1475656" y="4941168"/>
            <a:ext cx="1152128" cy="1152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 name="正方形/長方形 3">
            <a:extLst>
              <a:ext uri="{FF2B5EF4-FFF2-40B4-BE49-F238E27FC236}">
                <a16:creationId xmlns:a16="http://schemas.microsoft.com/office/drawing/2014/main" id="{D3BFFFBF-223B-B548-BA46-9B9F5ECB6390}"/>
              </a:ext>
            </a:extLst>
          </p:cNvPr>
          <p:cNvSpPr/>
          <p:nvPr/>
        </p:nvSpPr>
        <p:spPr>
          <a:xfrm>
            <a:off x="5508104" y="1700808"/>
            <a:ext cx="2304256" cy="2304256"/>
          </a:xfrm>
          <a:prstGeom prst="rect">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5" name="直線コネクタ 4">
            <a:extLst>
              <a:ext uri="{FF2B5EF4-FFF2-40B4-BE49-F238E27FC236}">
                <a16:creationId xmlns:a16="http://schemas.microsoft.com/office/drawing/2014/main" id="{8CA2A78E-7454-CA4A-BEE3-9FF37CE8DA63}"/>
              </a:ext>
            </a:extLst>
          </p:cNvPr>
          <p:cNvCxnSpPr>
            <a:cxnSpLocks/>
          </p:cNvCxnSpPr>
          <p:nvPr/>
        </p:nvCxnSpPr>
        <p:spPr>
          <a:xfrm>
            <a:off x="147565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CA27F47C-7A0E-534B-9907-A4CCD994E50F}"/>
              </a:ext>
            </a:extLst>
          </p:cNvPr>
          <p:cNvCxnSpPr>
            <a:cxnSpLocks/>
          </p:cNvCxnSpPr>
          <p:nvPr/>
        </p:nvCxnSpPr>
        <p:spPr>
          <a:xfrm>
            <a:off x="377991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A1F6592-06CC-9748-ADC7-F73FB1A7D5BC}"/>
              </a:ext>
            </a:extLst>
          </p:cNvPr>
          <p:cNvCxnSpPr>
            <a:cxnSpLocks/>
          </p:cNvCxnSpPr>
          <p:nvPr/>
        </p:nvCxnSpPr>
        <p:spPr>
          <a:xfrm>
            <a:off x="176368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D79E1EC-86FF-2A40-9CC9-CDE1A99D3F33}"/>
              </a:ext>
            </a:extLst>
          </p:cNvPr>
          <p:cNvCxnSpPr>
            <a:cxnSpLocks/>
          </p:cNvCxnSpPr>
          <p:nvPr/>
        </p:nvCxnSpPr>
        <p:spPr>
          <a:xfrm>
            <a:off x="205172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ADFFA44-975D-264E-8797-A61ED538C035}"/>
              </a:ext>
            </a:extLst>
          </p:cNvPr>
          <p:cNvCxnSpPr>
            <a:cxnSpLocks/>
          </p:cNvCxnSpPr>
          <p:nvPr/>
        </p:nvCxnSpPr>
        <p:spPr>
          <a:xfrm>
            <a:off x="2339752"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53CCD74-429E-6942-ADC0-6A1BFC95AD4C}"/>
              </a:ext>
            </a:extLst>
          </p:cNvPr>
          <p:cNvCxnSpPr>
            <a:cxnSpLocks/>
          </p:cNvCxnSpPr>
          <p:nvPr/>
        </p:nvCxnSpPr>
        <p:spPr>
          <a:xfrm>
            <a:off x="2627784"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F12A975-95E9-0249-94D8-26553B085810}"/>
              </a:ext>
            </a:extLst>
          </p:cNvPr>
          <p:cNvCxnSpPr>
            <a:cxnSpLocks/>
          </p:cNvCxnSpPr>
          <p:nvPr/>
        </p:nvCxnSpPr>
        <p:spPr>
          <a:xfrm>
            <a:off x="2915816"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F779D7-0820-EB4A-8826-3F0DD3A5916A}"/>
              </a:ext>
            </a:extLst>
          </p:cNvPr>
          <p:cNvCxnSpPr>
            <a:cxnSpLocks/>
          </p:cNvCxnSpPr>
          <p:nvPr/>
        </p:nvCxnSpPr>
        <p:spPr>
          <a:xfrm>
            <a:off x="3203848"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9EBC98-F2E5-0548-9D97-395F0522DC40}"/>
              </a:ext>
            </a:extLst>
          </p:cNvPr>
          <p:cNvCxnSpPr>
            <a:cxnSpLocks/>
          </p:cNvCxnSpPr>
          <p:nvPr/>
        </p:nvCxnSpPr>
        <p:spPr>
          <a:xfrm>
            <a:off x="3491880" y="170080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D8CAE67-3E47-9E40-BAD5-48C263071ACB}"/>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AB31E6-D82F-4243-891F-EACA379E61AE}"/>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0997790-E26C-A64F-97C4-3E9F0562E840}"/>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FAD1D49-1180-7C40-B692-BA8F85882463}"/>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B30E520-DF3E-9541-9888-A110796245D7}"/>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7B57D2C-17B4-4740-969E-2381650B8249}"/>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5FEF051-EFDA-974C-8F82-02E3A30049F6}"/>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52924-1699-E446-B73B-BAB359EEB83D}"/>
              </a:ext>
            </a:extLst>
          </p:cNvPr>
          <p:cNvCxnSpPr/>
          <p:nvPr/>
        </p:nvCxnSpPr>
        <p:spPr>
          <a:xfrm>
            <a:off x="1475656" y="3717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8C206E-D55D-F341-9207-A24508DBB475}"/>
              </a:ext>
            </a:extLst>
          </p:cNvPr>
          <p:cNvCxnSpPr/>
          <p:nvPr/>
        </p:nvCxnSpPr>
        <p:spPr>
          <a:xfrm>
            <a:off x="1475656" y="4005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右矢印 41">
            <a:extLst>
              <a:ext uri="{FF2B5EF4-FFF2-40B4-BE49-F238E27FC236}">
                <a16:creationId xmlns:a16="http://schemas.microsoft.com/office/drawing/2014/main" id="{C1631E7B-7BBB-874E-A627-4F83C55F1BCD}"/>
              </a:ext>
            </a:extLst>
          </p:cNvPr>
          <p:cNvSpPr/>
          <p:nvPr/>
        </p:nvSpPr>
        <p:spPr>
          <a:xfrm rot="10800000">
            <a:off x="43559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4" name="テキスト ボックス 42">
            <a:extLst>
              <a:ext uri="{FF2B5EF4-FFF2-40B4-BE49-F238E27FC236}">
                <a16:creationId xmlns:a16="http://schemas.microsoft.com/office/drawing/2014/main" id="{4C3B7207-B5CF-5644-AE67-F2A4A6EFA911}"/>
              </a:ext>
            </a:extLst>
          </p:cNvPr>
          <p:cNvSpPr txBox="1"/>
          <p:nvPr/>
        </p:nvSpPr>
        <p:spPr>
          <a:xfrm>
            <a:off x="5868144"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連続的な世界</a:t>
            </a:r>
          </a:p>
        </p:txBody>
      </p:sp>
      <p:sp>
        <p:nvSpPr>
          <p:cNvPr id="25" name="テキスト ボックス 43">
            <a:extLst>
              <a:ext uri="{FF2B5EF4-FFF2-40B4-BE49-F238E27FC236}">
                <a16:creationId xmlns:a16="http://schemas.microsoft.com/office/drawing/2014/main" id="{8646AED2-1F18-1D47-AF9E-60834654CCBE}"/>
              </a:ext>
            </a:extLst>
          </p:cNvPr>
          <p:cNvSpPr txBox="1"/>
          <p:nvPr/>
        </p:nvSpPr>
        <p:spPr>
          <a:xfrm>
            <a:off x="1850212" y="1268760"/>
            <a:ext cx="156966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離散的な世界</a:t>
            </a:r>
          </a:p>
        </p:txBody>
      </p:sp>
      <p:sp>
        <p:nvSpPr>
          <p:cNvPr id="26" name="正方形/長方形 25">
            <a:extLst>
              <a:ext uri="{FF2B5EF4-FFF2-40B4-BE49-F238E27FC236}">
                <a16:creationId xmlns:a16="http://schemas.microsoft.com/office/drawing/2014/main" id="{85F38FFB-51C8-3547-B604-B1C1002ABA39}"/>
              </a:ext>
            </a:extLst>
          </p:cNvPr>
          <p:cNvSpPr/>
          <p:nvPr/>
        </p:nvSpPr>
        <p:spPr>
          <a:xfrm>
            <a:off x="1475656" y="3717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円/楕円 46">
            <a:extLst>
              <a:ext uri="{FF2B5EF4-FFF2-40B4-BE49-F238E27FC236}">
                <a16:creationId xmlns:a16="http://schemas.microsoft.com/office/drawing/2014/main" id="{93CC1E0C-52B0-914E-A0FF-3698E09EFFE5}"/>
              </a:ext>
            </a:extLst>
          </p:cNvPr>
          <p:cNvSpPr/>
          <p:nvPr/>
        </p:nvSpPr>
        <p:spPr>
          <a:xfrm>
            <a:off x="1979712" y="5445224"/>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28" name="直線コネクタ 27">
            <a:extLst>
              <a:ext uri="{FF2B5EF4-FFF2-40B4-BE49-F238E27FC236}">
                <a16:creationId xmlns:a16="http://schemas.microsoft.com/office/drawing/2014/main" id="{67EC2A1F-C115-1341-99B3-5A6C3A7595CA}"/>
              </a:ext>
            </a:extLst>
          </p:cNvPr>
          <p:cNvCxnSpPr>
            <a:cxnSpLocks/>
          </p:cNvCxnSpPr>
          <p:nvPr/>
        </p:nvCxnSpPr>
        <p:spPr>
          <a:xfrm>
            <a:off x="1474976" y="4006592"/>
            <a:ext cx="0" cy="939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5494CCF-571D-6F43-ABDB-013F9672562B}"/>
              </a:ext>
            </a:extLst>
          </p:cNvPr>
          <p:cNvCxnSpPr>
            <a:cxnSpLocks/>
          </p:cNvCxnSpPr>
          <p:nvPr/>
        </p:nvCxnSpPr>
        <p:spPr>
          <a:xfrm>
            <a:off x="1763266" y="4002782"/>
            <a:ext cx="869950" cy="936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55">
            <a:extLst>
              <a:ext uri="{FF2B5EF4-FFF2-40B4-BE49-F238E27FC236}">
                <a16:creationId xmlns:a16="http://schemas.microsoft.com/office/drawing/2014/main" id="{72316634-E948-5C41-AA8F-E03298E1FCA2}"/>
              </a:ext>
            </a:extLst>
          </p:cNvPr>
          <p:cNvSpPr txBox="1"/>
          <p:nvPr/>
        </p:nvSpPr>
        <p:spPr>
          <a:xfrm>
            <a:off x="3415536" y="5114032"/>
            <a:ext cx="2723823"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この領域全体の物理量を</a:t>
            </a:r>
          </a:p>
        </p:txBody>
      </p:sp>
      <p:sp>
        <p:nvSpPr>
          <p:cNvPr id="31" name="テキスト ボックス 56">
            <a:extLst>
              <a:ext uri="{FF2B5EF4-FFF2-40B4-BE49-F238E27FC236}">
                <a16:creationId xmlns:a16="http://schemas.microsoft.com/office/drawing/2014/main" id="{8C9EB0A2-B58E-5B47-BA11-8F786642443A}"/>
              </a:ext>
            </a:extLst>
          </p:cNvPr>
          <p:cNvSpPr txBox="1"/>
          <p:nvPr/>
        </p:nvSpPr>
        <p:spPr>
          <a:xfrm>
            <a:off x="3425696" y="5611872"/>
            <a:ext cx="295465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この点での値で代表させる</a:t>
            </a:r>
          </a:p>
        </p:txBody>
      </p:sp>
      <p:cxnSp>
        <p:nvCxnSpPr>
          <p:cNvPr id="32" name="直線矢印コネクタ 31">
            <a:extLst>
              <a:ext uri="{FF2B5EF4-FFF2-40B4-BE49-F238E27FC236}">
                <a16:creationId xmlns:a16="http://schemas.microsoft.com/office/drawing/2014/main" id="{03ED252C-70E4-E346-8AAA-483DBD8A0666}"/>
              </a:ext>
            </a:extLst>
          </p:cNvPr>
          <p:cNvCxnSpPr>
            <a:cxnSpLocks/>
          </p:cNvCxnSpPr>
          <p:nvPr/>
        </p:nvCxnSpPr>
        <p:spPr>
          <a:xfrm flipH="1">
            <a:off x="2450336" y="5286752"/>
            <a:ext cx="1026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6953B1B-EAFA-744B-A502-9ECD3138D3EF}"/>
              </a:ext>
            </a:extLst>
          </p:cNvPr>
          <p:cNvCxnSpPr>
            <a:cxnSpLocks/>
            <a:endCxn id="27" idx="6"/>
          </p:cNvCxnSpPr>
          <p:nvPr/>
        </p:nvCxnSpPr>
        <p:spPr>
          <a:xfrm flipH="1" flipV="1">
            <a:off x="2123728" y="5517232"/>
            <a:ext cx="1352770" cy="267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40388CE0-E955-374E-9DC2-C8ECF0573F56}"/>
              </a:ext>
            </a:extLst>
          </p:cNvPr>
          <p:cNvSpPr/>
          <p:nvPr/>
        </p:nvSpPr>
        <p:spPr>
          <a:xfrm>
            <a:off x="3491880"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7460531F-3436-844F-A476-B46660ED87B3}"/>
              </a:ext>
            </a:extLst>
          </p:cNvPr>
          <p:cNvSpPr/>
          <p:nvPr/>
        </p:nvSpPr>
        <p:spPr>
          <a:xfrm>
            <a:off x="3203848"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CE978764-3B60-2B47-BD2D-E0C78A80411B}"/>
              </a:ext>
            </a:extLst>
          </p:cNvPr>
          <p:cNvSpPr/>
          <p:nvPr/>
        </p:nvSpPr>
        <p:spPr>
          <a:xfrm>
            <a:off x="2915816"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44F676D8-41CA-F946-9B84-DF08BD92ECC6}"/>
              </a:ext>
            </a:extLst>
          </p:cNvPr>
          <p:cNvSpPr/>
          <p:nvPr/>
        </p:nvSpPr>
        <p:spPr>
          <a:xfrm>
            <a:off x="2627784" y="371703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BFB72748-53D1-834E-9CD3-153C0639F964}"/>
              </a:ext>
            </a:extLst>
          </p:cNvPr>
          <p:cNvSpPr/>
          <p:nvPr/>
        </p:nvSpPr>
        <p:spPr>
          <a:xfrm>
            <a:off x="2339752"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BCE8CACF-3FDD-D046-8988-6CCC317A910F}"/>
              </a:ext>
            </a:extLst>
          </p:cNvPr>
          <p:cNvSpPr/>
          <p:nvPr/>
        </p:nvSpPr>
        <p:spPr>
          <a:xfrm>
            <a:off x="2051720"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E65133C-E6B6-AE49-AB21-4F64DB419F53}"/>
              </a:ext>
            </a:extLst>
          </p:cNvPr>
          <p:cNvSpPr/>
          <p:nvPr/>
        </p:nvSpPr>
        <p:spPr>
          <a:xfrm>
            <a:off x="1763688" y="3717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4500546C-396D-0948-832E-DDDB07113D32}"/>
              </a:ext>
            </a:extLst>
          </p:cNvPr>
          <p:cNvSpPr/>
          <p:nvPr/>
        </p:nvSpPr>
        <p:spPr>
          <a:xfrm>
            <a:off x="1475656"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2" name="正方形/長方形 41">
            <a:extLst>
              <a:ext uri="{FF2B5EF4-FFF2-40B4-BE49-F238E27FC236}">
                <a16:creationId xmlns:a16="http://schemas.microsoft.com/office/drawing/2014/main" id="{1DE7D3D8-994C-BC43-AA6B-7488F4C5711A}"/>
              </a:ext>
            </a:extLst>
          </p:cNvPr>
          <p:cNvSpPr/>
          <p:nvPr/>
        </p:nvSpPr>
        <p:spPr>
          <a:xfrm>
            <a:off x="3491880"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3" name="正方形/長方形 42">
            <a:extLst>
              <a:ext uri="{FF2B5EF4-FFF2-40B4-BE49-F238E27FC236}">
                <a16:creationId xmlns:a16="http://schemas.microsoft.com/office/drawing/2014/main" id="{B4224267-E009-DE44-9946-C85DB95BBD2C}"/>
              </a:ext>
            </a:extLst>
          </p:cNvPr>
          <p:cNvSpPr/>
          <p:nvPr/>
        </p:nvSpPr>
        <p:spPr>
          <a:xfrm>
            <a:off x="3203848"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4" name="正方形/長方形 43">
            <a:extLst>
              <a:ext uri="{FF2B5EF4-FFF2-40B4-BE49-F238E27FC236}">
                <a16:creationId xmlns:a16="http://schemas.microsoft.com/office/drawing/2014/main" id="{66FA5B3F-91D7-6E4D-AEB0-A220BF0F6CA6}"/>
              </a:ext>
            </a:extLst>
          </p:cNvPr>
          <p:cNvSpPr/>
          <p:nvPr/>
        </p:nvSpPr>
        <p:spPr>
          <a:xfrm>
            <a:off x="2915816" y="342900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5" name="正方形/長方形 44">
            <a:extLst>
              <a:ext uri="{FF2B5EF4-FFF2-40B4-BE49-F238E27FC236}">
                <a16:creationId xmlns:a16="http://schemas.microsoft.com/office/drawing/2014/main" id="{EFE64E82-F5F7-E34D-B3A0-B804B4D8F5E3}"/>
              </a:ext>
            </a:extLst>
          </p:cNvPr>
          <p:cNvSpPr/>
          <p:nvPr/>
        </p:nvSpPr>
        <p:spPr>
          <a:xfrm>
            <a:off x="2627784"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7DA7E206-4578-0941-BF04-89866F4CBC30}"/>
              </a:ext>
            </a:extLst>
          </p:cNvPr>
          <p:cNvSpPr/>
          <p:nvPr/>
        </p:nvSpPr>
        <p:spPr>
          <a:xfrm>
            <a:off x="2339752"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3CDA7AC8-4A8D-2F46-A327-59C39A7F9F93}"/>
              </a:ext>
            </a:extLst>
          </p:cNvPr>
          <p:cNvSpPr/>
          <p:nvPr/>
        </p:nvSpPr>
        <p:spPr>
          <a:xfrm>
            <a:off x="2051720" y="3429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B66C1096-E524-5B43-A984-3A2C0221CF52}"/>
              </a:ext>
            </a:extLst>
          </p:cNvPr>
          <p:cNvSpPr/>
          <p:nvPr/>
        </p:nvSpPr>
        <p:spPr>
          <a:xfrm>
            <a:off x="1763688" y="3429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9" name="直線コネクタ 48">
            <a:extLst>
              <a:ext uri="{FF2B5EF4-FFF2-40B4-BE49-F238E27FC236}">
                <a16:creationId xmlns:a16="http://schemas.microsoft.com/office/drawing/2014/main" id="{ABC89689-B768-2549-89CA-4337F174F9A6}"/>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52D31DB-813D-4C42-BA42-5BDF6F60ABBD}"/>
              </a:ext>
            </a:extLst>
          </p:cNvPr>
          <p:cNvCxnSpPr/>
          <p:nvPr/>
        </p:nvCxnSpPr>
        <p:spPr>
          <a:xfrm>
            <a:off x="1475656" y="3140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9E87791-5554-6649-8B26-0825905F1F5F}"/>
              </a:ext>
            </a:extLst>
          </p:cNvPr>
          <p:cNvCxnSpPr/>
          <p:nvPr/>
        </p:nvCxnSpPr>
        <p:spPr>
          <a:xfrm>
            <a:off x="1475656" y="3429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1C00852B-2697-2D48-8324-F34DED1BA48B}"/>
              </a:ext>
            </a:extLst>
          </p:cNvPr>
          <p:cNvSpPr/>
          <p:nvPr/>
        </p:nvSpPr>
        <p:spPr>
          <a:xfrm>
            <a:off x="1475656"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B10FEA43-C9DB-8647-8BD2-A04539DAB8BD}"/>
              </a:ext>
            </a:extLst>
          </p:cNvPr>
          <p:cNvSpPr/>
          <p:nvPr/>
        </p:nvSpPr>
        <p:spPr>
          <a:xfrm>
            <a:off x="3491880"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39F431D-BF87-5841-B7F9-0C0EB5367D32}"/>
              </a:ext>
            </a:extLst>
          </p:cNvPr>
          <p:cNvSpPr/>
          <p:nvPr/>
        </p:nvSpPr>
        <p:spPr>
          <a:xfrm>
            <a:off x="3203848" y="314096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96874478-EC57-B54D-B3ED-A62C1B7044C5}"/>
              </a:ext>
            </a:extLst>
          </p:cNvPr>
          <p:cNvSpPr/>
          <p:nvPr/>
        </p:nvSpPr>
        <p:spPr>
          <a:xfrm>
            <a:off x="2915816"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2134E088-EF44-8443-AB48-47516D48B6CC}"/>
              </a:ext>
            </a:extLst>
          </p:cNvPr>
          <p:cNvSpPr/>
          <p:nvPr/>
        </p:nvSpPr>
        <p:spPr>
          <a:xfrm>
            <a:off x="2627784"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18B0C649-0E4D-9648-8DE6-4B4F6F9076B4}"/>
              </a:ext>
            </a:extLst>
          </p:cNvPr>
          <p:cNvSpPr/>
          <p:nvPr/>
        </p:nvSpPr>
        <p:spPr>
          <a:xfrm>
            <a:off x="2339752" y="314096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37653547-BA00-614C-A5EA-F3565509F368}"/>
              </a:ext>
            </a:extLst>
          </p:cNvPr>
          <p:cNvSpPr/>
          <p:nvPr/>
        </p:nvSpPr>
        <p:spPr>
          <a:xfrm>
            <a:off x="2051720"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110AFAA0-4378-9F47-B4ED-52AA7F6D17A6}"/>
              </a:ext>
            </a:extLst>
          </p:cNvPr>
          <p:cNvSpPr/>
          <p:nvPr/>
        </p:nvSpPr>
        <p:spPr>
          <a:xfrm>
            <a:off x="1763688" y="3140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569F1805-EAF5-764E-9B82-D5FCA7319A11}"/>
              </a:ext>
            </a:extLst>
          </p:cNvPr>
          <p:cNvSpPr/>
          <p:nvPr/>
        </p:nvSpPr>
        <p:spPr>
          <a:xfrm>
            <a:off x="1475656"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1" name="正方形/長方形 60">
            <a:extLst>
              <a:ext uri="{FF2B5EF4-FFF2-40B4-BE49-F238E27FC236}">
                <a16:creationId xmlns:a16="http://schemas.microsoft.com/office/drawing/2014/main" id="{7D5B3796-74D3-BE47-8566-DCBACAD9AD27}"/>
              </a:ext>
            </a:extLst>
          </p:cNvPr>
          <p:cNvSpPr/>
          <p:nvPr/>
        </p:nvSpPr>
        <p:spPr>
          <a:xfrm>
            <a:off x="3491880" y="285293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2" name="正方形/長方形 61">
            <a:extLst>
              <a:ext uri="{FF2B5EF4-FFF2-40B4-BE49-F238E27FC236}">
                <a16:creationId xmlns:a16="http://schemas.microsoft.com/office/drawing/2014/main" id="{BCEC7BF7-B886-9F4E-955E-2E43238214E5}"/>
              </a:ext>
            </a:extLst>
          </p:cNvPr>
          <p:cNvSpPr/>
          <p:nvPr/>
        </p:nvSpPr>
        <p:spPr>
          <a:xfrm>
            <a:off x="3203848"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3" name="正方形/長方形 62">
            <a:extLst>
              <a:ext uri="{FF2B5EF4-FFF2-40B4-BE49-F238E27FC236}">
                <a16:creationId xmlns:a16="http://schemas.microsoft.com/office/drawing/2014/main" id="{FB70C602-23E3-3843-9564-241989F0B132}"/>
              </a:ext>
            </a:extLst>
          </p:cNvPr>
          <p:cNvSpPr/>
          <p:nvPr/>
        </p:nvSpPr>
        <p:spPr>
          <a:xfrm>
            <a:off x="2915816"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4" name="正方形/長方形 63">
            <a:extLst>
              <a:ext uri="{FF2B5EF4-FFF2-40B4-BE49-F238E27FC236}">
                <a16:creationId xmlns:a16="http://schemas.microsoft.com/office/drawing/2014/main" id="{5868C380-0DF2-CB4B-80E6-71E96C1BD9B7}"/>
              </a:ext>
            </a:extLst>
          </p:cNvPr>
          <p:cNvSpPr/>
          <p:nvPr/>
        </p:nvSpPr>
        <p:spPr>
          <a:xfrm>
            <a:off x="2627784" y="285293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5" name="正方形/長方形 64">
            <a:extLst>
              <a:ext uri="{FF2B5EF4-FFF2-40B4-BE49-F238E27FC236}">
                <a16:creationId xmlns:a16="http://schemas.microsoft.com/office/drawing/2014/main" id="{82A9A43B-A7D4-5D47-93B1-13E042936E89}"/>
              </a:ext>
            </a:extLst>
          </p:cNvPr>
          <p:cNvSpPr/>
          <p:nvPr/>
        </p:nvSpPr>
        <p:spPr>
          <a:xfrm>
            <a:off x="2339752"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6" name="正方形/長方形 65">
            <a:extLst>
              <a:ext uri="{FF2B5EF4-FFF2-40B4-BE49-F238E27FC236}">
                <a16:creationId xmlns:a16="http://schemas.microsoft.com/office/drawing/2014/main" id="{16126BE5-B056-FA4F-A66F-AED9836F7EB1}"/>
              </a:ext>
            </a:extLst>
          </p:cNvPr>
          <p:cNvSpPr/>
          <p:nvPr/>
        </p:nvSpPr>
        <p:spPr>
          <a:xfrm>
            <a:off x="2051720"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9874D1E5-F04D-8542-BFE2-CEF28BAF3AA0}"/>
              </a:ext>
            </a:extLst>
          </p:cNvPr>
          <p:cNvSpPr/>
          <p:nvPr/>
        </p:nvSpPr>
        <p:spPr>
          <a:xfrm>
            <a:off x="1763688" y="285293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8" name="直線コネクタ 67">
            <a:extLst>
              <a:ext uri="{FF2B5EF4-FFF2-40B4-BE49-F238E27FC236}">
                <a16:creationId xmlns:a16="http://schemas.microsoft.com/office/drawing/2014/main" id="{E5FC6EA5-5AC5-6C4B-BC57-AC3AC9DD3F3A}"/>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1B59B3B-9744-0445-8338-F240F51C0661}"/>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D74D9E86-A30A-9946-9445-20C37B809CB8}"/>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BA250E53-3977-9140-B0BB-E94B01C32620}"/>
              </a:ext>
            </a:extLst>
          </p:cNvPr>
          <p:cNvCxnSpPr/>
          <p:nvPr/>
        </p:nvCxnSpPr>
        <p:spPr>
          <a:xfrm>
            <a:off x="1475656" y="256490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1CB3B4D-8B47-6D47-9056-9918444CA644}"/>
              </a:ext>
            </a:extLst>
          </p:cNvPr>
          <p:cNvCxnSpPr/>
          <p:nvPr/>
        </p:nvCxnSpPr>
        <p:spPr>
          <a:xfrm>
            <a:off x="1475656" y="285293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6560E735-B748-FC42-8AAB-27FDEF3915EA}"/>
              </a:ext>
            </a:extLst>
          </p:cNvPr>
          <p:cNvSpPr/>
          <p:nvPr/>
        </p:nvSpPr>
        <p:spPr>
          <a:xfrm>
            <a:off x="1475656" y="256490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2C2D7BF1-7001-BA4E-BF20-657A2E171285}"/>
              </a:ext>
            </a:extLst>
          </p:cNvPr>
          <p:cNvSpPr/>
          <p:nvPr/>
        </p:nvSpPr>
        <p:spPr>
          <a:xfrm>
            <a:off x="3491880"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72903D06-467A-3044-9689-A7E66266CE98}"/>
              </a:ext>
            </a:extLst>
          </p:cNvPr>
          <p:cNvSpPr/>
          <p:nvPr/>
        </p:nvSpPr>
        <p:spPr>
          <a:xfrm>
            <a:off x="3203848"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EFF8F7FF-A95B-8443-B1AB-D95859EF41D7}"/>
              </a:ext>
            </a:extLst>
          </p:cNvPr>
          <p:cNvSpPr/>
          <p:nvPr/>
        </p:nvSpPr>
        <p:spPr>
          <a:xfrm>
            <a:off x="2915816" y="256490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A935A5EE-44BB-8E41-8E90-279DEAAF42A0}"/>
              </a:ext>
            </a:extLst>
          </p:cNvPr>
          <p:cNvSpPr/>
          <p:nvPr/>
        </p:nvSpPr>
        <p:spPr>
          <a:xfrm>
            <a:off x="2627784"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8" name="正方形/長方形 77">
            <a:extLst>
              <a:ext uri="{FF2B5EF4-FFF2-40B4-BE49-F238E27FC236}">
                <a16:creationId xmlns:a16="http://schemas.microsoft.com/office/drawing/2014/main" id="{D5AFF3B4-493F-2B43-B661-79D9E8607666}"/>
              </a:ext>
            </a:extLst>
          </p:cNvPr>
          <p:cNvSpPr/>
          <p:nvPr/>
        </p:nvSpPr>
        <p:spPr>
          <a:xfrm>
            <a:off x="2339752"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9" name="正方形/長方形 78">
            <a:extLst>
              <a:ext uri="{FF2B5EF4-FFF2-40B4-BE49-F238E27FC236}">
                <a16:creationId xmlns:a16="http://schemas.microsoft.com/office/drawing/2014/main" id="{DB996DE5-CBAC-9B40-ADD6-D482CB385B86}"/>
              </a:ext>
            </a:extLst>
          </p:cNvPr>
          <p:cNvSpPr/>
          <p:nvPr/>
        </p:nvSpPr>
        <p:spPr>
          <a:xfrm>
            <a:off x="2051720"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0" name="正方形/長方形 79">
            <a:extLst>
              <a:ext uri="{FF2B5EF4-FFF2-40B4-BE49-F238E27FC236}">
                <a16:creationId xmlns:a16="http://schemas.microsoft.com/office/drawing/2014/main" id="{D37F3127-5694-A842-B82E-880DF10CA528}"/>
              </a:ext>
            </a:extLst>
          </p:cNvPr>
          <p:cNvSpPr/>
          <p:nvPr/>
        </p:nvSpPr>
        <p:spPr>
          <a:xfrm>
            <a:off x="1763688" y="256490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1" name="正方形/長方形 80">
            <a:extLst>
              <a:ext uri="{FF2B5EF4-FFF2-40B4-BE49-F238E27FC236}">
                <a16:creationId xmlns:a16="http://schemas.microsoft.com/office/drawing/2014/main" id="{4508F3AF-4A03-DD42-89DC-48D21D6AE7AC}"/>
              </a:ext>
            </a:extLst>
          </p:cNvPr>
          <p:cNvSpPr/>
          <p:nvPr/>
        </p:nvSpPr>
        <p:spPr>
          <a:xfrm>
            <a:off x="1475656"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7FEBCB95-055C-F742-83B3-EE970EC93B1B}"/>
              </a:ext>
            </a:extLst>
          </p:cNvPr>
          <p:cNvSpPr/>
          <p:nvPr/>
        </p:nvSpPr>
        <p:spPr>
          <a:xfrm>
            <a:off x="3491880"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3DBF40BF-0EAA-254F-B0C1-83A3342D27E3}"/>
              </a:ext>
            </a:extLst>
          </p:cNvPr>
          <p:cNvSpPr/>
          <p:nvPr/>
        </p:nvSpPr>
        <p:spPr>
          <a:xfrm>
            <a:off x="3203848" y="227687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7CB3AC24-B13D-5B4F-933C-4954ED2082AC}"/>
              </a:ext>
            </a:extLst>
          </p:cNvPr>
          <p:cNvSpPr/>
          <p:nvPr/>
        </p:nvSpPr>
        <p:spPr>
          <a:xfrm>
            <a:off x="2915816"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3C50C36-1CE2-0641-93A1-00B20E68528F}"/>
              </a:ext>
            </a:extLst>
          </p:cNvPr>
          <p:cNvSpPr/>
          <p:nvPr/>
        </p:nvSpPr>
        <p:spPr>
          <a:xfrm>
            <a:off x="2627784"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6594F53E-B467-004F-9168-52A4CC80641A}"/>
              </a:ext>
            </a:extLst>
          </p:cNvPr>
          <p:cNvSpPr/>
          <p:nvPr/>
        </p:nvSpPr>
        <p:spPr>
          <a:xfrm>
            <a:off x="2339752"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C1F2A3F8-4999-D24A-8F35-D15B71454F71}"/>
              </a:ext>
            </a:extLst>
          </p:cNvPr>
          <p:cNvSpPr/>
          <p:nvPr/>
        </p:nvSpPr>
        <p:spPr>
          <a:xfrm>
            <a:off x="2051720" y="227687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5F2C4410-E385-5D4C-AAEE-BAA32778BC60}"/>
              </a:ext>
            </a:extLst>
          </p:cNvPr>
          <p:cNvSpPr/>
          <p:nvPr/>
        </p:nvSpPr>
        <p:spPr>
          <a:xfrm>
            <a:off x="1763688" y="227687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89" name="直線コネクタ 88">
            <a:extLst>
              <a:ext uri="{FF2B5EF4-FFF2-40B4-BE49-F238E27FC236}">
                <a16:creationId xmlns:a16="http://schemas.microsoft.com/office/drawing/2014/main" id="{53045F23-4896-434D-AD78-CA94F41DA584}"/>
              </a:ext>
            </a:extLst>
          </p:cNvPr>
          <p:cNvCxnSpPr/>
          <p:nvPr/>
        </p:nvCxnSpPr>
        <p:spPr>
          <a:xfrm>
            <a:off x="1475656" y="170080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B8A74BA-AAC5-7E4A-BD48-7C91D5103D33}"/>
              </a:ext>
            </a:extLst>
          </p:cNvPr>
          <p:cNvCxnSpPr/>
          <p:nvPr/>
        </p:nvCxnSpPr>
        <p:spPr>
          <a:xfrm>
            <a:off x="1475656" y="19888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863F92BA-FDCF-6241-B88E-596E150C4B55}"/>
              </a:ext>
            </a:extLst>
          </p:cNvPr>
          <p:cNvCxnSpPr/>
          <p:nvPr/>
        </p:nvCxnSpPr>
        <p:spPr>
          <a:xfrm>
            <a:off x="1475656" y="227687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正方形/長方形 91">
            <a:extLst>
              <a:ext uri="{FF2B5EF4-FFF2-40B4-BE49-F238E27FC236}">
                <a16:creationId xmlns:a16="http://schemas.microsoft.com/office/drawing/2014/main" id="{D6AF0919-2368-CD4D-B04F-6C616B7B46A0}"/>
              </a:ext>
            </a:extLst>
          </p:cNvPr>
          <p:cNvSpPr/>
          <p:nvPr/>
        </p:nvSpPr>
        <p:spPr>
          <a:xfrm>
            <a:off x="1475656"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0FD4F522-E9C7-D141-9462-0F44FB0A2B3E}"/>
              </a:ext>
            </a:extLst>
          </p:cNvPr>
          <p:cNvSpPr/>
          <p:nvPr/>
        </p:nvSpPr>
        <p:spPr>
          <a:xfrm>
            <a:off x="3491880" y="198884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88A007CA-EAC4-9C46-AC56-DCBA657E8140}"/>
              </a:ext>
            </a:extLst>
          </p:cNvPr>
          <p:cNvSpPr/>
          <p:nvPr/>
        </p:nvSpPr>
        <p:spPr>
          <a:xfrm>
            <a:off x="3203848"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FCBB481D-63EA-8B43-A626-78A9AB5B75EF}"/>
              </a:ext>
            </a:extLst>
          </p:cNvPr>
          <p:cNvSpPr/>
          <p:nvPr/>
        </p:nvSpPr>
        <p:spPr>
          <a:xfrm>
            <a:off x="2915816"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1491077F-5B3B-674C-906C-AC10F9D4684F}"/>
              </a:ext>
            </a:extLst>
          </p:cNvPr>
          <p:cNvSpPr/>
          <p:nvPr/>
        </p:nvSpPr>
        <p:spPr>
          <a:xfrm>
            <a:off x="2627784"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7FE51D42-D684-F64B-AD00-BFFB7BFD2CFF}"/>
              </a:ext>
            </a:extLst>
          </p:cNvPr>
          <p:cNvSpPr/>
          <p:nvPr/>
        </p:nvSpPr>
        <p:spPr>
          <a:xfrm>
            <a:off x="2339752" y="198884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A618BB57-0B7D-5E45-8797-70627F32DAA3}"/>
              </a:ext>
            </a:extLst>
          </p:cNvPr>
          <p:cNvSpPr/>
          <p:nvPr/>
        </p:nvSpPr>
        <p:spPr>
          <a:xfrm>
            <a:off x="2051720"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35D51EF3-28BD-5344-9DD9-F4FF9E1189CC}"/>
              </a:ext>
            </a:extLst>
          </p:cNvPr>
          <p:cNvSpPr/>
          <p:nvPr/>
        </p:nvSpPr>
        <p:spPr>
          <a:xfrm>
            <a:off x="1763688" y="198884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0" name="正方形/長方形 99">
            <a:extLst>
              <a:ext uri="{FF2B5EF4-FFF2-40B4-BE49-F238E27FC236}">
                <a16:creationId xmlns:a16="http://schemas.microsoft.com/office/drawing/2014/main" id="{87B62B37-8AE9-2B48-A339-825D816FDD9C}"/>
              </a:ext>
            </a:extLst>
          </p:cNvPr>
          <p:cNvSpPr/>
          <p:nvPr/>
        </p:nvSpPr>
        <p:spPr>
          <a:xfrm>
            <a:off x="1475656"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1" name="正方形/長方形 100">
            <a:extLst>
              <a:ext uri="{FF2B5EF4-FFF2-40B4-BE49-F238E27FC236}">
                <a16:creationId xmlns:a16="http://schemas.microsoft.com/office/drawing/2014/main" id="{4EB0E93F-A600-7849-A4AC-A7CB49332C35}"/>
              </a:ext>
            </a:extLst>
          </p:cNvPr>
          <p:cNvSpPr/>
          <p:nvPr/>
        </p:nvSpPr>
        <p:spPr>
          <a:xfrm>
            <a:off x="3491880"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2" name="正方形/長方形 101">
            <a:extLst>
              <a:ext uri="{FF2B5EF4-FFF2-40B4-BE49-F238E27FC236}">
                <a16:creationId xmlns:a16="http://schemas.microsoft.com/office/drawing/2014/main" id="{02A614B1-375A-C341-8697-85C0116274CC}"/>
              </a:ext>
            </a:extLst>
          </p:cNvPr>
          <p:cNvSpPr/>
          <p:nvPr/>
        </p:nvSpPr>
        <p:spPr>
          <a:xfrm>
            <a:off x="3203848"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3" name="正方形/長方形 102">
            <a:extLst>
              <a:ext uri="{FF2B5EF4-FFF2-40B4-BE49-F238E27FC236}">
                <a16:creationId xmlns:a16="http://schemas.microsoft.com/office/drawing/2014/main" id="{38EA97F4-D17A-B944-9539-BFC58C0ADC2A}"/>
              </a:ext>
            </a:extLst>
          </p:cNvPr>
          <p:cNvSpPr/>
          <p:nvPr/>
        </p:nvSpPr>
        <p:spPr>
          <a:xfrm>
            <a:off x="2915816"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4" name="正方形/長方形 103">
            <a:extLst>
              <a:ext uri="{FF2B5EF4-FFF2-40B4-BE49-F238E27FC236}">
                <a16:creationId xmlns:a16="http://schemas.microsoft.com/office/drawing/2014/main" id="{87008D5A-C9E8-D645-88DA-B17715695199}"/>
              </a:ext>
            </a:extLst>
          </p:cNvPr>
          <p:cNvSpPr/>
          <p:nvPr/>
        </p:nvSpPr>
        <p:spPr>
          <a:xfrm>
            <a:off x="2627784" y="170080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正方形/長方形 104">
            <a:extLst>
              <a:ext uri="{FF2B5EF4-FFF2-40B4-BE49-F238E27FC236}">
                <a16:creationId xmlns:a16="http://schemas.microsoft.com/office/drawing/2014/main" id="{58AC891D-591D-A640-9410-241A5570826D}"/>
              </a:ext>
            </a:extLst>
          </p:cNvPr>
          <p:cNvSpPr/>
          <p:nvPr/>
        </p:nvSpPr>
        <p:spPr>
          <a:xfrm>
            <a:off x="2339752"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6" name="正方形/長方形 105">
            <a:extLst>
              <a:ext uri="{FF2B5EF4-FFF2-40B4-BE49-F238E27FC236}">
                <a16:creationId xmlns:a16="http://schemas.microsoft.com/office/drawing/2014/main" id="{CD7A6BD5-352E-C14E-808B-88F550A418D1}"/>
              </a:ext>
            </a:extLst>
          </p:cNvPr>
          <p:cNvSpPr/>
          <p:nvPr/>
        </p:nvSpPr>
        <p:spPr>
          <a:xfrm>
            <a:off x="2051720"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7" name="正方形/長方形 106">
            <a:extLst>
              <a:ext uri="{FF2B5EF4-FFF2-40B4-BE49-F238E27FC236}">
                <a16:creationId xmlns:a16="http://schemas.microsoft.com/office/drawing/2014/main" id="{6057F994-C384-9A42-9ADE-AA490743D76D}"/>
              </a:ext>
            </a:extLst>
          </p:cNvPr>
          <p:cNvSpPr/>
          <p:nvPr/>
        </p:nvSpPr>
        <p:spPr>
          <a:xfrm>
            <a:off x="1763688" y="170080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337162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11F5BA-733A-4955-BE9E-6557B9BB518E}"/>
              </a:ext>
            </a:extLst>
          </p:cNvPr>
          <p:cNvSpPr>
            <a:spLocks noGrp="1"/>
          </p:cNvSpPr>
          <p:nvPr>
            <p:ph type="body" sz="quarter" idx="10"/>
          </p:nvPr>
        </p:nvSpPr>
        <p:spPr/>
        <p:txBody>
          <a:bodyPr/>
          <a:lstStyle/>
          <a:p>
            <a:r>
              <a:rPr lang="ja-JP" altLang="en-US" dirty="0"/>
              <a:t>差分化</a:t>
            </a:r>
            <a:endParaRPr kumimoji="1" lang="ja-JP" altLang="en-US" dirty="0"/>
          </a:p>
        </p:txBody>
      </p:sp>
      <p:sp>
        <p:nvSpPr>
          <p:cNvPr id="3" name="テキスト ボックス 2">
            <a:extLst>
              <a:ext uri="{FF2B5EF4-FFF2-40B4-BE49-F238E27FC236}">
                <a16:creationId xmlns:a16="http://schemas.microsoft.com/office/drawing/2014/main" id="{5F408884-F688-4106-9CB3-F1D1A51F5DE8}"/>
              </a:ext>
            </a:extLst>
          </p:cNvPr>
          <p:cNvSpPr txBox="1"/>
          <p:nvPr/>
        </p:nvSpPr>
        <p:spPr>
          <a:xfrm>
            <a:off x="827584" y="1124744"/>
            <a:ext cx="7837402" cy="584775"/>
          </a:xfrm>
          <a:prstGeom prst="rect">
            <a:avLst/>
          </a:prstGeom>
          <a:noFill/>
        </p:spPr>
        <p:txBody>
          <a:bodyPr wrap="none" rtlCol="0">
            <a:spAutoFit/>
          </a:bodyPr>
          <a:lstStyle/>
          <a:p>
            <a:r>
              <a:rPr kumimoji="1" lang="ja-JP" altLang="en-US" sz="3200" dirty="0"/>
              <a:t>微分を差分で近似すること</a:t>
            </a:r>
            <a:r>
              <a:rPr kumimoji="1" lang="en-US" altLang="ja-JP" sz="3200" dirty="0"/>
              <a:t>(</a:t>
            </a:r>
            <a:r>
              <a:rPr kumimoji="1" lang="ja-JP" altLang="en-US" sz="3200" dirty="0"/>
              <a:t>離散化の一種</a:t>
            </a:r>
            <a:r>
              <a:rPr kumimoji="1" lang="en-US" altLang="ja-JP" sz="3200" dirty="0"/>
              <a:t>)</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1FE358-CD83-46BE-A3DB-C8E391961965}"/>
                  </a:ext>
                </a:extLst>
              </p:cNvPr>
              <p:cNvSpPr txBox="1"/>
              <p:nvPr/>
            </p:nvSpPr>
            <p:spPr>
              <a:xfrm>
                <a:off x="395536" y="2636912"/>
                <a:ext cx="699490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h𝑓</m:t>
                          </m:r>
                        </m:e>
                        <m:sup>
                          <m:r>
                            <a:rPr kumimoji="1" lang="en-US" altLang="ja-JP" sz="3600" b="0" i="1" smtClean="0">
                              <a:latin typeface="Cambria Math" panose="02040503050406030204" pitchFamily="18" charset="0"/>
                            </a:rPr>
                            <m:t>′</m:t>
                          </m:r>
                        </m:sup>
                      </m:sSup>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𝑂</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h</m:t>
                              </m:r>
                            </m:e>
                            <m:sup>
                              <m:r>
                                <a:rPr kumimoji="1" lang="en-US" altLang="ja-JP" sz="3600" b="0" i="1" smtClean="0">
                                  <a:latin typeface="Cambria Math" panose="02040503050406030204" pitchFamily="18" charset="0"/>
                                </a:rPr>
                                <m:t>2</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C21FE358-CD83-46BE-A3DB-C8E391961965}"/>
                  </a:ext>
                </a:extLst>
              </p:cNvPr>
              <p:cNvSpPr txBox="1">
                <a:spLocks noRot="1" noChangeAspect="1" noMove="1" noResize="1" noEditPoints="1" noAdjustHandles="1" noChangeArrowheads="1" noChangeShapeType="1" noTextEdit="1"/>
              </p:cNvSpPr>
              <p:nvPr/>
            </p:nvSpPr>
            <p:spPr>
              <a:xfrm>
                <a:off x="395536" y="2636912"/>
                <a:ext cx="6994900" cy="553998"/>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89503CC-92E7-42A7-A018-A6942F3DCC8A}"/>
              </a:ext>
            </a:extLst>
          </p:cNvPr>
          <p:cNvSpPr txBox="1"/>
          <p:nvPr/>
        </p:nvSpPr>
        <p:spPr>
          <a:xfrm>
            <a:off x="467544" y="1988840"/>
            <a:ext cx="4493538" cy="461665"/>
          </a:xfrm>
          <a:prstGeom prst="rect">
            <a:avLst/>
          </a:prstGeom>
          <a:noFill/>
        </p:spPr>
        <p:txBody>
          <a:bodyPr wrap="none" rtlCol="0">
            <a:spAutoFit/>
          </a:bodyPr>
          <a:lstStyle/>
          <a:p>
            <a:r>
              <a:rPr lang="ja-JP" altLang="en-US" sz="2400" dirty="0"/>
              <a:t>テイラー展開を一次まで考える</a:t>
            </a:r>
            <a:endParaRPr kumimoji="1" lang="ja-JP" altLang="en-US" sz="2400" dirty="0"/>
          </a:p>
        </p:txBody>
      </p:sp>
      <p:sp>
        <p:nvSpPr>
          <p:cNvPr id="6" name="テキスト ボックス 5">
            <a:extLst>
              <a:ext uri="{FF2B5EF4-FFF2-40B4-BE49-F238E27FC236}">
                <a16:creationId xmlns:a16="http://schemas.microsoft.com/office/drawing/2014/main" id="{62A2E101-2668-4197-AFC9-532DC61E1335}"/>
              </a:ext>
            </a:extLst>
          </p:cNvPr>
          <p:cNvSpPr txBox="1"/>
          <p:nvPr/>
        </p:nvSpPr>
        <p:spPr>
          <a:xfrm>
            <a:off x="5652120" y="3284984"/>
            <a:ext cx="2262158" cy="369332"/>
          </a:xfrm>
          <a:prstGeom prst="rect">
            <a:avLst/>
          </a:prstGeom>
          <a:noFill/>
        </p:spPr>
        <p:txBody>
          <a:bodyPr wrap="none" rtlCol="0">
            <a:spAutoFit/>
          </a:bodyPr>
          <a:lstStyle/>
          <a:p>
            <a:r>
              <a:rPr kumimoji="1" lang="ja-JP" altLang="en-US" dirty="0"/>
              <a:t>二次以上を無視する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CB1E8B3-8D71-417B-BBB7-5B2EC6D3E44D}"/>
                  </a:ext>
                </a:extLst>
              </p:cNvPr>
              <p:cNvSpPr txBox="1"/>
              <p:nvPr/>
            </p:nvSpPr>
            <p:spPr>
              <a:xfrm>
                <a:off x="1537540" y="4581128"/>
                <a:ext cx="5410724" cy="1084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𝑑𝑓</m:t>
                          </m:r>
                        </m:num>
                        <m:den>
                          <m:r>
                            <a:rPr kumimoji="1" lang="en-US" altLang="ja-JP" sz="3600" b="0" i="1" smtClean="0">
                              <a:latin typeface="Cambria Math" panose="02040503050406030204" pitchFamily="18" charset="0"/>
                            </a:rPr>
                            <m:t>𝑑𝑥</m:t>
                          </m:r>
                        </m:den>
                      </m:f>
                      <m:r>
                        <a:rPr lang="en-US" altLang="ja-JP" sz="3600" i="1">
                          <a:latin typeface="Cambria Math" panose="02040503050406030204" pitchFamily="18" charset="0"/>
                          <a:ea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num>
                        <m:den>
                          <m:r>
                            <a:rPr kumimoji="1" lang="en-US" altLang="ja-JP" sz="3600" b="0" i="1" smtClean="0">
                              <a:latin typeface="Cambria Math" panose="02040503050406030204" pitchFamily="18" charset="0"/>
                            </a:rPr>
                            <m:t>h</m:t>
                          </m:r>
                        </m:den>
                      </m:f>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0CB1E8B3-8D71-417B-BBB7-5B2EC6D3E44D}"/>
                  </a:ext>
                </a:extLst>
              </p:cNvPr>
              <p:cNvSpPr txBox="1">
                <a:spLocks noRot="1" noChangeAspect="1" noMove="1" noResize="1" noEditPoints="1" noAdjustHandles="1" noChangeArrowheads="1" noChangeShapeType="1" noTextEdit="1"/>
              </p:cNvSpPr>
              <p:nvPr/>
            </p:nvSpPr>
            <p:spPr>
              <a:xfrm>
                <a:off x="1537540" y="4581128"/>
                <a:ext cx="5410724" cy="10849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32DAB57-F061-4FE7-B130-B4C43DD02CEF}"/>
                  </a:ext>
                </a:extLst>
              </p:cNvPr>
              <p:cNvSpPr/>
              <p:nvPr/>
            </p:nvSpPr>
            <p:spPr>
              <a:xfrm>
                <a:off x="2771800" y="3636313"/>
                <a:ext cx="122413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3200" i="1" smtClean="0">
                          <a:latin typeface="Cambria Math" panose="02040503050406030204" pitchFamily="18" charset="0"/>
                        </a:rPr>
                        <m:t>𝑓</m:t>
                      </m:r>
                      <m:r>
                        <a:rPr lang="en-US" altLang="ja-JP" sz="3200" b="0" i="1" smtClean="0">
                          <a:latin typeface="Cambria Math" panose="02040503050406030204" pitchFamily="18" charset="0"/>
                        </a:rPr>
                        <m:t>′</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𝑥</m:t>
                          </m:r>
                        </m:e>
                      </m:d>
                    </m:oMath>
                  </m:oMathPara>
                </a14:m>
                <a:endParaRPr lang="ja-JP" altLang="en-US" sz="3200" dirty="0"/>
              </a:p>
            </p:txBody>
          </p:sp>
        </mc:Choice>
        <mc:Fallback xmlns="">
          <p:sp>
            <p:nvSpPr>
              <p:cNvPr id="8" name="正方形/長方形 7">
                <a:extLst>
                  <a:ext uri="{FF2B5EF4-FFF2-40B4-BE49-F238E27FC236}">
                    <a16:creationId xmlns:a16="http://schemas.microsoft.com/office/drawing/2014/main" id="{F32DAB57-F061-4FE7-B130-B4C43DD02CEF}"/>
                  </a:ext>
                </a:extLst>
              </p:cNvPr>
              <p:cNvSpPr>
                <a:spLocks noRot="1" noChangeAspect="1" noMove="1" noResize="1" noEditPoints="1" noAdjustHandles="1" noChangeArrowheads="1" noChangeShapeType="1" noTextEdit="1"/>
              </p:cNvSpPr>
              <p:nvPr/>
            </p:nvSpPr>
            <p:spPr>
              <a:xfrm>
                <a:off x="2771800" y="3636313"/>
                <a:ext cx="1224136" cy="584775"/>
              </a:xfrm>
              <a:prstGeom prst="rect">
                <a:avLst/>
              </a:prstGeom>
              <a:blipFill>
                <a:blip r:embed="rId4"/>
                <a:stretch>
                  <a:fillRect/>
                </a:stretch>
              </a:blipFill>
            </p:spPr>
            <p:txBody>
              <a:bodyPr/>
              <a:lstStyle/>
              <a:p>
                <a:r>
                  <a:rPr lang="ja-JP" altLang="en-US">
                    <a:noFill/>
                  </a:rPr>
                  <a:t> </a:t>
                </a:r>
              </a:p>
            </p:txBody>
          </p:sp>
        </mc:Fallback>
      </mc:AlternateContent>
      <p:sp>
        <p:nvSpPr>
          <p:cNvPr id="9" name="下矢印 10">
            <a:extLst>
              <a:ext uri="{FF2B5EF4-FFF2-40B4-BE49-F238E27FC236}">
                <a16:creationId xmlns:a16="http://schemas.microsoft.com/office/drawing/2014/main" id="{76E1D1AC-044F-4DF1-9AAA-07324F7791A3}"/>
              </a:ext>
            </a:extLst>
          </p:cNvPr>
          <p:cNvSpPr/>
          <p:nvPr/>
        </p:nvSpPr>
        <p:spPr>
          <a:xfrm>
            <a:off x="2051720" y="3573016"/>
            <a:ext cx="720080" cy="76238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9D14031-A78D-422E-8B0E-80278BD091A3}"/>
              </a:ext>
            </a:extLst>
          </p:cNvPr>
          <p:cNvSpPr txBox="1"/>
          <p:nvPr/>
        </p:nvSpPr>
        <p:spPr>
          <a:xfrm>
            <a:off x="3779912" y="3708321"/>
            <a:ext cx="2088232" cy="461665"/>
          </a:xfrm>
          <a:prstGeom prst="rect">
            <a:avLst/>
          </a:prstGeom>
          <a:noFill/>
        </p:spPr>
        <p:txBody>
          <a:bodyPr wrap="square" rtlCol="0">
            <a:spAutoFit/>
          </a:bodyPr>
          <a:lstStyle/>
          <a:p>
            <a:r>
              <a:rPr lang="ja-JP" altLang="en-US" sz="2400" dirty="0"/>
              <a:t>について解く</a:t>
            </a:r>
            <a:endParaRPr kumimoji="1" lang="ja-JP" altLang="en-US" sz="2400" dirty="0"/>
          </a:p>
        </p:txBody>
      </p:sp>
      <p:sp>
        <p:nvSpPr>
          <p:cNvPr id="11" name="正方形/長方形 10">
            <a:extLst>
              <a:ext uri="{FF2B5EF4-FFF2-40B4-BE49-F238E27FC236}">
                <a16:creationId xmlns:a16="http://schemas.microsoft.com/office/drawing/2014/main" id="{2D0DFB1A-20E8-431E-BFE8-AB311BCCCFC5}"/>
              </a:ext>
            </a:extLst>
          </p:cNvPr>
          <p:cNvSpPr/>
          <p:nvPr/>
        </p:nvSpPr>
        <p:spPr>
          <a:xfrm>
            <a:off x="3121716" y="4509120"/>
            <a:ext cx="3384376" cy="1224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CD686DE0-43A8-4381-B69A-1F3D8412E879}"/>
              </a:ext>
            </a:extLst>
          </p:cNvPr>
          <p:cNvCxnSpPr/>
          <p:nvPr/>
        </p:nvCxnSpPr>
        <p:spPr>
          <a:xfrm>
            <a:off x="5940152" y="3212976"/>
            <a:ext cx="144016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2D45F64A-191D-4D67-B8DB-014313C417E4}"/>
              </a:ext>
            </a:extLst>
          </p:cNvPr>
          <p:cNvSpPr/>
          <p:nvPr/>
        </p:nvSpPr>
        <p:spPr>
          <a:xfrm>
            <a:off x="1969588" y="4509120"/>
            <a:ext cx="792088" cy="1224136"/>
          </a:xfrm>
          <a:prstGeom prst="rect">
            <a:avLst/>
          </a:prstGeom>
          <a:no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473D7D0-C7D3-460B-B0B3-676D475B511E}"/>
              </a:ext>
            </a:extLst>
          </p:cNvPr>
          <p:cNvSpPr txBox="1"/>
          <p:nvPr/>
        </p:nvSpPr>
        <p:spPr>
          <a:xfrm>
            <a:off x="1951386" y="5940569"/>
            <a:ext cx="4698722" cy="584775"/>
          </a:xfrm>
          <a:prstGeom prst="rect">
            <a:avLst/>
          </a:prstGeom>
          <a:noFill/>
        </p:spPr>
        <p:txBody>
          <a:bodyPr wrap="none" rtlCol="0">
            <a:spAutoFit/>
          </a:bodyPr>
          <a:lstStyle/>
          <a:p>
            <a:r>
              <a:rPr kumimoji="1" lang="ja-JP" altLang="en-US" sz="3200" dirty="0"/>
              <a:t>微分が</a:t>
            </a:r>
            <a:r>
              <a:rPr kumimoji="1" lang="ja-JP" altLang="en-US" sz="3200" dirty="0">
                <a:solidFill>
                  <a:srgbClr val="FF0000"/>
                </a:solidFill>
              </a:rPr>
              <a:t>差分</a:t>
            </a:r>
            <a:r>
              <a:rPr kumimoji="1" lang="ja-JP" altLang="en-US" sz="3200" dirty="0"/>
              <a:t>で近似された</a:t>
            </a:r>
          </a:p>
        </p:txBody>
      </p:sp>
    </p:spTree>
    <p:extLst>
      <p:ext uri="{BB962C8B-B14F-4D97-AF65-F5344CB8AC3E}">
        <p14:creationId xmlns:p14="http://schemas.microsoft.com/office/powerpoint/2010/main" val="2732525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B79A27-528F-4F85-A1B0-B0E4620B4CB1}"/>
              </a:ext>
            </a:extLst>
          </p:cNvPr>
          <p:cNvSpPr>
            <a:spLocks noGrp="1"/>
          </p:cNvSpPr>
          <p:nvPr>
            <p:ph type="body" sz="quarter" idx="10"/>
          </p:nvPr>
        </p:nvSpPr>
        <p:spPr/>
        <p:txBody>
          <a:bodyPr/>
          <a:lstStyle/>
          <a:p>
            <a:r>
              <a:rPr lang="ja-JP" altLang="en-US" dirty="0"/>
              <a:t>時間の離散化</a:t>
            </a:r>
            <a:endParaRPr kumimoji="1" lang="ja-JP" altLang="en-US" dirty="0"/>
          </a:p>
        </p:txBody>
      </p:sp>
      <p:cxnSp>
        <p:nvCxnSpPr>
          <p:cNvPr id="3" name="直線コネクタ 2">
            <a:extLst>
              <a:ext uri="{FF2B5EF4-FFF2-40B4-BE49-F238E27FC236}">
                <a16:creationId xmlns:a16="http://schemas.microsoft.com/office/drawing/2014/main" id="{A48ACBDA-EDE8-A746-80A2-A20A3F262D5A}"/>
              </a:ext>
            </a:extLst>
          </p:cNvPr>
          <p:cNvCxnSpPr>
            <a:cxnSpLocks/>
          </p:cNvCxnSpPr>
          <p:nvPr/>
        </p:nvCxnSpPr>
        <p:spPr>
          <a:xfrm flipV="1">
            <a:off x="6824023" y="1489438"/>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BEB5AFA0-5F6D-A64C-9603-860F0DC32E7E}"/>
              </a:ext>
            </a:extLst>
          </p:cNvPr>
          <p:cNvCxnSpPr/>
          <p:nvPr/>
        </p:nvCxnSpPr>
        <p:spPr>
          <a:xfrm flipV="1">
            <a:off x="971600" y="1484784"/>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53C6CC9A-395E-9749-8F1D-91421FC16ACD}"/>
              </a:ext>
            </a:extLst>
          </p:cNvPr>
          <p:cNvCxnSpPr>
            <a:cxnSpLocks/>
          </p:cNvCxnSpPr>
          <p:nvPr/>
        </p:nvCxnSpPr>
        <p:spPr>
          <a:xfrm>
            <a:off x="611560" y="3861048"/>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フリーフォーム 8">
            <a:extLst>
              <a:ext uri="{FF2B5EF4-FFF2-40B4-BE49-F238E27FC236}">
                <a16:creationId xmlns:a16="http://schemas.microsoft.com/office/drawing/2014/main" id="{F5AF00D0-BDFC-0C45-99F7-E27389E2684E}"/>
              </a:ext>
            </a:extLst>
          </p:cNvPr>
          <p:cNvSpPr/>
          <p:nvPr/>
        </p:nvSpPr>
        <p:spPr>
          <a:xfrm>
            <a:off x="730929" y="1877135"/>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 name="テキスト ボックス 10">
            <a:extLst>
              <a:ext uri="{FF2B5EF4-FFF2-40B4-BE49-F238E27FC236}">
                <a16:creationId xmlns:a16="http://schemas.microsoft.com/office/drawing/2014/main" id="{4D508391-9F73-3643-8EE4-8DFDFD7A3D92}"/>
              </a:ext>
            </a:extLst>
          </p:cNvPr>
          <p:cNvSpPr txBox="1"/>
          <p:nvPr/>
        </p:nvSpPr>
        <p:spPr>
          <a:xfrm>
            <a:off x="683568" y="3789040"/>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8" name="テキスト ボックス 11">
            <a:extLst>
              <a:ext uri="{FF2B5EF4-FFF2-40B4-BE49-F238E27FC236}">
                <a16:creationId xmlns:a16="http://schemas.microsoft.com/office/drawing/2014/main" id="{FBFD65E0-E6B8-7B47-91CB-9E72FEF40F3D}"/>
              </a:ext>
            </a:extLst>
          </p:cNvPr>
          <p:cNvSpPr txBox="1"/>
          <p:nvPr/>
        </p:nvSpPr>
        <p:spPr>
          <a:xfrm>
            <a:off x="3707904" y="3789040"/>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9" name="直線コネクタ 8">
            <a:extLst>
              <a:ext uri="{FF2B5EF4-FFF2-40B4-BE49-F238E27FC236}">
                <a16:creationId xmlns:a16="http://schemas.microsoft.com/office/drawing/2014/main" id="{034B89DD-D3F1-464E-9955-1990C55A46C9}"/>
              </a:ext>
            </a:extLst>
          </p:cNvPr>
          <p:cNvCxnSpPr>
            <a:cxnSpLocks/>
          </p:cNvCxnSpPr>
          <p:nvPr/>
        </p:nvCxnSpPr>
        <p:spPr>
          <a:xfrm flipV="1">
            <a:off x="2195736" y="1484784"/>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テキスト ボックス 16">
            <a:extLst>
              <a:ext uri="{FF2B5EF4-FFF2-40B4-BE49-F238E27FC236}">
                <a16:creationId xmlns:a16="http://schemas.microsoft.com/office/drawing/2014/main" id="{03776FB2-3180-A941-9EE2-AA61B6FFFEAB}"/>
              </a:ext>
            </a:extLst>
          </p:cNvPr>
          <p:cNvSpPr txBox="1"/>
          <p:nvPr/>
        </p:nvSpPr>
        <p:spPr>
          <a:xfrm>
            <a:off x="2051720" y="3861048"/>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11" name="テキスト ボックス 17">
                <a:extLst>
                  <a:ext uri="{FF2B5EF4-FFF2-40B4-BE49-F238E27FC236}">
                    <a16:creationId xmlns:a16="http://schemas.microsoft.com/office/drawing/2014/main" id="{3DDBDEE5-8524-5140-86FF-C0122168B3D2}"/>
                  </a:ext>
                </a:extLst>
              </p:cNvPr>
              <p:cNvSpPr txBox="1"/>
              <p:nvPr/>
            </p:nvSpPr>
            <p:spPr>
              <a:xfrm>
                <a:off x="755576" y="1124744"/>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11" name="テキスト ボックス 17">
                <a:extLst>
                  <a:ext uri="{FF2B5EF4-FFF2-40B4-BE49-F238E27FC236}">
                    <a16:creationId xmlns:a16="http://schemas.microsoft.com/office/drawing/2014/main" id="{3DDBDEE5-8524-5140-86FF-C0122168B3D2}"/>
                  </a:ext>
                </a:extLst>
              </p:cNvPr>
              <p:cNvSpPr txBox="1">
                <a:spLocks noRot="1" noChangeAspect="1" noMove="1" noResize="1" noEditPoints="1" noAdjustHandles="1" noChangeArrowheads="1" noChangeShapeType="1" noTextEdit="1"/>
              </p:cNvSpPr>
              <p:nvPr/>
            </p:nvSpPr>
            <p:spPr>
              <a:xfrm>
                <a:off x="755576" y="1124744"/>
                <a:ext cx="486865" cy="276999"/>
              </a:xfrm>
              <a:prstGeom prst="rect">
                <a:avLst/>
              </a:prstGeom>
              <a:blipFill>
                <a:blip r:embed="rId2"/>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9">
                <a:extLst>
                  <a:ext uri="{FF2B5EF4-FFF2-40B4-BE49-F238E27FC236}">
                    <a16:creationId xmlns:a16="http://schemas.microsoft.com/office/drawing/2014/main" id="{F854BD7E-EA82-AB46-8175-D075B37E5DD8}"/>
                  </a:ext>
                </a:extLst>
              </p:cNvPr>
              <p:cNvSpPr txBox="1"/>
              <p:nvPr/>
            </p:nvSpPr>
            <p:spPr>
              <a:xfrm>
                <a:off x="3203848" y="2276872"/>
                <a:ext cx="330539" cy="526554"/>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b="0" i="1">
                              <a:latin typeface="Cambria Math" panose="02040503050406030204" pitchFamily="18" charset="0"/>
                            </a:rPr>
                          </m:ctrlPr>
                        </m:fPr>
                        <m:num>
                          <m:r>
                            <a:rPr kumimoji="1" lang="en-US" altLang="ja-JP" b="0" i="1">
                              <a:latin typeface="Cambria Math" panose="02040503050406030204" pitchFamily="18" charset="0"/>
                            </a:rPr>
                            <m:t>𝑑𝑓</m:t>
                          </m:r>
                        </m:num>
                        <m:den>
                          <m:r>
                            <a:rPr kumimoji="1" lang="en-US" altLang="ja-JP" b="0" i="1">
                              <a:latin typeface="Cambria Math" panose="02040503050406030204" pitchFamily="18" charset="0"/>
                            </a:rPr>
                            <m:t>𝑑𝑡</m:t>
                          </m:r>
                        </m:den>
                      </m:f>
                    </m:oMath>
                  </m:oMathPara>
                </a14:m>
                <a:endParaRPr kumimoji="1" lang="ja-JP" altLang="en-US"/>
              </a:p>
            </p:txBody>
          </p:sp>
        </mc:Choice>
        <mc:Fallback xmlns="">
          <p:sp>
            <p:nvSpPr>
              <p:cNvPr id="12" name="テキスト ボックス 19">
                <a:extLst>
                  <a:ext uri="{FF2B5EF4-FFF2-40B4-BE49-F238E27FC236}">
                    <a16:creationId xmlns:a16="http://schemas.microsoft.com/office/drawing/2014/main" id="{F854BD7E-EA82-AB46-8175-D075B37E5DD8}"/>
                  </a:ext>
                </a:extLst>
              </p:cNvPr>
              <p:cNvSpPr txBox="1">
                <a:spLocks noRot="1" noChangeAspect="1" noMove="1" noResize="1" noEditPoints="1" noAdjustHandles="1" noChangeArrowheads="1" noChangeShapeType="1" noTextEdit="1"/>
              </p:cNvSpPr>
              <p:nvPr/>
            </p:nvSpPr>
            <p:spPr>
              <a:xfrm>
                <a:off x="3203848" y="2276872"/>
                <a:ext cx="330539" cy="526554"/>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E580D9-8828-3B4D-8131-688A2A54267A}"/>
              </a:ext>
            </a:extLst>
          </p:cNvPr>
          <p:cNvCxnSpPr>
            <a:cxnSpLocks/>
          </p:cNvCxnSpPr>
          <p:nvPr/>
        </p:nvCxnSpPr>
        <p:spPr>
          <a:xfrm flipV="1">
            <a:off x="1451653" y="2060848"/>
            <a:ext cx="2016224" cy="1728192"/>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14" name="円/楕円 26">
            <a:extLst>
              <a:ext uri="{FF2B5EF4-FFF2-40B4-BE49-F238E27FC236}">
                <a16:creationId xmlns:a16="http://schemas.microsoft.com/office/drawing/2014/main" id="{9D3210B3-3736-DC49-8B0F-E252B8EB7E11}"/>
              </a:ext>
            </a:extLst>
          </p:cNvPr>
          <p:cNvSpPr/>
          <p:nvPr/>
        </p:nvSpPr>
        <p:spPr>
          <a:xfrm>
            <a:off x="2158653" y="3118743"/>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27">
                <a:extLst>
                  <a:ext uri="{FF2B5EF4-FFF2-40B4-BE49-F238E27FC236}">
                    <a16:creationId xmlns:a16="http://schemas.microsoft.com/office/drawing/2014/main" id="{28F1D3FD-350C-8445-951B-185BBBB9E052}"/>
                  </a:ext>
                </a:extLst>
              </p:cNvPr>
              <p:cNvSpPr txBox="1"/>
              <p:nvPr/>
            </p:nvSpPr>
            <p:spPr>
              <a:xfrm>
                <a:off x="755091" y="4666444"/>
                <a:ext cx="441852" cy="702115"/>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𝑑𝑓</m:t>
                          </m:r>
                        </m:num>
                        <m:den>
                          <m:r>
                            <a:rPr kumimoji="1" lang="en-US" altLang="ja-JP" sz="2400" b="0" i="1">
                              <a:latin typeface="Cambria Math" panose="02040503050406030204" pitchFamily="18" charset="0"/>
                            </a:rPr>
                            <m:t>𝑑𝑡</m:t>
                          </m:r>
                        </m:den>
                      </m:f>
                    </m:oMath>
                  </m:oMathPara>
                </a14:m>
                <a:endParaRPr kumimoji="1" lang="ja-JP" altLang="en-US" sz="2400"/>
              </a:p>
            </p:txBody>
          </p:sp>
        </mc:Choice>
        <mc:Fallback xmlns="">
          <p:sp>
            <p:nvSpPr>
              <p:cNvPr id="15" name="テキスト ボックス 27">
                <a:extLst>
                  <a:ext uri="{FF2B5EF4-FFF2-40B4-BE49-F238E27FC236}">
                    <a16:creationId xmlns:a16="http://schemas.microsoft.com/office/drawing/2014/main" id="{28F1D3FD-350C-8445-951B-185BBBB9E052}"/>
                  </a:ext>
                </a:extLst>
              </p:cNvPr>
              <p:cNvSpPr txBox="1">
                <a:spLocks noRot="1" noChangeAspect="1" noMove="1" noResize="1" noEditPoints="1" noAdjustHandles="1" noChangeArrowheads="1" noChangeShapeType="1" noTextEdit="1"/>
              </p:cNvSpPr>
              <p:nvPr/>
            </p:nvSpPr>
            <p:spPr>
              <a:xfrm>
                <a:off x="755091" y="4666444"/>
                <a:ext cx="441852" cy="702115"/>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28">
            <a:extLst>
              <a:ext uri="{FF2B5EF4-FFF2-40B4-BE49-F238E27FC236}">
                <a16:creationId xmlns:a16="http://schemas.microsoft.com/office/drawing/2014/main" id="{B5267F27-C855-9C44-B38D-012284C1294D}"/>
              </a:ext>
            </a:extLst>
          </p:cNvPr>
          <p:cNvSpPr txBox="1"/>
          <p:nvPr/>
        </p:nvSpPr>
        <p:spPr>
          <a:xfrm>
            <a:off x="1519068" y="4862988"/>
            <a:ext cx="2108269"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時刻</a:t>
            </a:r>
            <a:r>
              <a:rPr kumimoji="1" lang="en-US" altLang="ja-JP"/>
              <a:t>t</a:t>
            </a:r>
            <a:r>
              <a:rPr kumimoji="1" lang="ja-JP" altLang="en-US"/>
              <a:t>における傾き</a:t>
            </a:r>
          </a:p>
        </p:txBody>
      </p:sp>
      <p:cxnSp>
        <p:nvCxnSpPr>
          <p:cNvPr id="17" name="直線矢印コネクタ 16">
            <a:extLst>
              <a:ext uri="{FF2B5EF4-FFF2-40B4-BE49-F238E27FC236}">
                <a16:creationId xmlns:a16="http://schemas.microsoft.com/office/drawing/2014/main" id="{4F645423-44B8-4242-A8E2-05B43B2692B3}"/>
              </a:ext>
            </a:extLst>
          </p:cNvPr>
          <p:cNvCxnSpPr/>
          <p:nvPr/>
        </p:nvCxnSpPr>
        <p:spPr>
          <a:xfrm flipV="1">
            <a:off x="5403037" y="1486263"/>
            <a:ext cx="0"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D61193C-16E2-BF45-9FB9-4E87BA9BE38F}"/>
              </a:ext>
            </a:extLst>
          </p:cNvPr>
          <p:cNvCxnSpPr>
            <a:cxnSpLocks/>
          </p:cNvCxnSpPr>
          <p:nvPr/>
        </p:nvCxnSpPr>
        <p:spPr>
          <a:xfrm>
            <a:off x="5042997" y="3862527"/>
            <a:ext cx="30963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31">
            <a:extLst>
              <a:ext uri="{FF2B5EF4-FFF2-40B4-BE49-F238E27FC236}">
                <a16:creationId xmlns:a16="http://schemas.microsoft.com/office/drawing/2014/main" id="{8E7D1638-EB7E-AA40-9415-420F5B095CAB}"/>
              </a:ext>
            </a:extLst>
          </p:cNvPr>
          <p:cNvSpPr/>
          <p:nvPr/>
        </p:nvSpPr>
        <p:spPr>
          <a:xfrm>
            <a:off x="5162366" y="1878614"/>
            <a:ext cx="2263806" cy="1793289"/>
          </a:xfrm>
          <a:custGeom>
            <a:avLst/>
            <a:gdLst>
              <a:gd name="connsiteX0" fmla="*/ 0 w 2263806"/>
              <a:gd name="connsiteY0" fmla="*/ 1793289 h 1793289"/>
              <a:gd name="connsiteX1" fmla="*/ 1429305 w 2263806"/>
              <a:gd name="connsiteY1" fmla="*/ 1296140 h 1793289"/>
              <a:gd name="connsiteX2" fmla="*/ 2263806 w 2263806"/>
              <a:gd name="connsiteY2" fmla="*/ 0 h 1793289"/>
            </a:gdLst>
            <a:ahLst/>
            <a:cxnLst>
              <a:cxn ang="0">
                <a:pos x="connsiteX0" y="connsiteY0"/>
              </a:cxn>
              <a:cxn ang="0">
                <a:pos x="connsiteX1" y="connsiteY1"/>
              </a:cxn>
              <a:cxn ang="0">
                <a:pos x="connsiteX2" y="connsiteY2"/>
              </a:cxn>
            </a:cxnLst>
            <a:rect l="l" t="t" r="r" b="b"/>
            <a:pathLst>
              <a:path w="2263806" h="1793289">
                <a:moveTo>
                  <a:pt x="0" y="1793289"/>
                </a:moveTo>
                <a:cubicBezTo>
                  <a:pt x="526002" y="1694155"/>
                  <a:pt x="1052004" y="1595021"/>
                  <a:pt x="1429305" y="1296140"/>
                </a:cubicBezTo>
                <a:cubicBezTo>
                  <a:pt x="1806606" y="997259"/>
                  <a:pt x="2035206" y="498629"/>
                  <a:pt x="2263806"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 name="テキスト ボックス 32">
            <a:extLst>
              <a:ext uri="{FF2B5EF4-FFF2-40B4-BE49-F238E27FC236}">
                <a16:creationId xmlns:a16="http://schemas.microsoft.com/office/drawing/2014/main" id="{FF7AA7DE-22CD-4D46-AE6F-8ACE76F05868}"/>
              </a:ext>
            </a:extLst>
          </p:cNvPr>
          <p:cNvSpPr txBox="1"/>
          <p:nvPr/>
        </p:nvSpPr>
        <p:spPr>
          <a:xfrm>
            <a:off x="5115005" y="3790519"/>
            <a:ext cx="37542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O</a:t>
            </a:r>
            <a:endParaRPr kumimoji="1" lang="ja-JP" altLang="en-US"/>
          </a:p>
        </p:txBody>
      </p:sp>
      <p:sp>
        <p:nvSpPr>
          <p:cNvPr id="21" name="テキスト ボックス 33">
            <a:extLst>
              <a:ext uri="{FF2B5EF4-FFF2-40B4-BE49-F238E27FC236}">
                <a16:creationId xmlns:a16="http://schemas.microsoft.com/office/drawing/2014/main" id="{47B001F3-09B5-C84B-96BB-EAA340D0DDD6}"/>
              </a:ext>
            </a:extLst>
          </p:cNvPr>
          <p:cNvSpPr txBox="1"/>
          <p:nvPr/>
        </p:nvSpPr>
        <p:spPr>
          <a:xfrm>
            <a:off x="8139341" y="3790519"/>
            <a:ext cx="66396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Time</a:t>
            </a:r>
            <a:endParaRPr kumimoji="1" lang="ja-JP" altLang="en-US"/>
          </a:p>
        </p:txBody>
      </p:sp>
      <p:cxnSp>
        <p:nvCxnSpPr>
          <p:cNvPr id="22" name="直線コネクタ 21">
            <a:extLst>
              <a:ext uri="{FF2B5EF4-FFF2-40B4-BE49-F238E27FC236}">
                <a16:creationId xmlns:a16="http://schemas.microsoft.com/office/drawing/2014/main" id="{BDF43D55-EB9D-8945-953A-2A1CDD0C4BF0}"/>
              </a:ext>
            </a:extLst>
          </p:cNvPr>
          <p:cNvCxnSpPr>
            <a:cxnSpLocks/>
          </p:cNvCxnSpPr>
          <p:nvPr/>
        </p:nvCxnSpPr>
        <p:spPr>
          <a:xfrm flipV="1">
            <a:off x="6627173" y="1486263"/>
            <a:ext cx="0" cy="237626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35">
            <a:extLst>
              <a:ext uri="{FF2B5EF4-FFF2-40B4-BE49-F238E27FC236}">
                <a16:creationId xmlns:a16="http://schemas.microsoft.com/office/drawing/2014/main" id="{6A7B1CC5-3272-E041-B1B2-B15770DA2858}"/>
              </a:ext>
            </a:extLst>
          </p:cNvPr>
          <p:cNvSpPr txBox="1"/>
          <p:nvPr/>
        </p:nvSpPr>
        <p:spPr>
          <a:xfrm>
            <a:off x="6483157" y="3862527"/>
            <a:ext cx="26161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a:t>
            </a:r>
            <a:endParaRPr kumimoji="1" lang="ja-JP" altLang="en-US"/>
          </a:p>
        </p:txBody>
      </p:sp>
      <mc:AlternateContent xmlns:mc="http://schemas.openxmlformats.org/markup-compatibility/2006" xmlns:a14="http://schemas.microsoft.com/office/drawing/2010/main">
        <mc:Choice Requires="a14">
          <p:sp>
            <p:nvSpPr>
              <p:cNvPr id="24" name="テキスト ボックス 36">
                <a:extLst>
                  <a:ext uri="{FF2B5EF4-FFF2-40B4-BE49-F238E27FC236}">
                    <a16:creationId xmlns:a16="http://schemas.microsoft.com/office/drawing/2014/main" id="{60E88B0A-8A92-A248-A8DC-35C8F82FCF8C}"/>
                  </a:ext>
                </a:extLst>
              </p:cNvPr>
              <p:cNvSpPr txBox="1"/>
              <p:nvPr/>
            </p:nvSpPr>
            <p:spPr>
              <a:xfrm>
                <a:off x="5187013" y="1126223"/>
                <a:ext cx="486865" cy="27699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b="0" i="1">
                          <a:latin typeface="Cambria Math" panose="02040503050406030204" pitchFamily="18" charset="0"/>
                        </a:rPr>
                        <m:t>𝑓</m:t>
                      </m:r>
                      <m:r>
                        <a:rPr kumimoji="1" lang="en-US" altLang="ja-JP" b="0" i="1">
                          <a:latin typeface="Cambria Math" panose="02040503050406030204" pitchFamily="18" charset="0"/>
                        </a:rPr>
                        <m:t>(</m:t>
                      </m:r>
                      <m:r>
                        <a:rPr kumimoji="1" lang="en-US" altLang="ja-JP" b="0" i="1">
                          <a:latin typeface="Cambria Math" panose="02040503050406030204" pitchFamily="18" charset="0"/>
                        </a:rPr>
                        <m:t>𝑡</m:t>
                      </m:r>
                      <m:r>
                        <a:rPr kumimoji="1" lang="en-US" altLang="ja-JP" b="0" i="1">
                          <a:latin typeface="Cambria Math" panose="02040503050406030204" pitchFamily="18" charset="0"/>
                        </a:rPr>
                        <m:t>)</m:t>
                      </m:r>
                    </m:oMath>
                  </m:oMathPara>
                </a14:m>
                <a:endParaRPr kumimoji="1" lang="ja-JP" altLang="en-US"/>
              </a:p>
            </p:txBody>
          </p:sp>
        </mc:Choice>
        <mc:Fallback xmlns="">
          <p:sp>
            <p:nvSpPr>
              <p:cNvPr id="24" name="テキスト ボックス 36">
                <a:extLst>
                  <a:ext uri="{FF2B5EF4-FFF2-40B4-BE49-F238E27FC236}">
                    <a16:creationId xmlns:a16="http://schemas.microsoft.com/office/drawing/2014/main" id="{60E88B0A-8A92-A248-A8DC-35C8F82FCF8C}"/>
                  </a:ext>
                </a:extLst>
              </p:cNvPr>
              <p:cNvSpPr txBox="1">
                <a:spLocks noRot="1" noChangeAspect="1" noMove="1" noResize="1" noEditPoints="1" noAdjustHandles="1" noChangeArrowheads="1" noChangeShapeType="1" noTextEdit="1"/>
              </p:cNvSpPr>
              <p:nvPr/>
            </p:nvSpPr>
            <p:spPr>
              <a:xfrm>
                <a:off x="5187013" y="1126223"/>
                <a:ext cx="486865" cy="276999"/>
              </a:xfrm>
              <a:prstGeom prst="rect">
                <a:avLst/>
              </a:prstGeom>
              <a:blipFill>
                <a:blip r:embed="rId5"/>
                <a:stretch>
                  <a:fillRect l="-15000" t="-2222" r="-16250" b="-3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37">
                <a:extLst>
                  <a:ext uri="{FF2B5EF4-FFF2-40B4-BE49-F238E27FC236}">
                    <a16:creationId xmlns:a16="http://schemas.microsoft.com/office/drawing/2014/main" id="{ABD740F6-9DA0-1143-9EF6-67AEA440B277}"/>
                  </a:ext>
                </a:extLst>
              </p:cNvPr>
              <p:cNvSpPr txBox="1"/>
              <p:nvPr/>
            </p:nvSpPr>
            <p:spPr>
              <a:xfrm>
                <a:off x="5220072" y="4365104"/>
                <a:ext cx="2826479" cy="733919"/>
              </a:xfrm>
              <a:prstGeom prst="rect">
                <a:avLst/>
              </a:prstGeom>
              <a:noFill/>
            </p:spPr>
            <p:txBody>
              <a:bodyPr wrap="non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14:m>
                  <m:oMath xmlns:m="http://schemas.openxmlformats.org/officeDocument/2006/math">
                    <m:f>
                      <m:fPr>
                        <m:ctrlPr>
                          <a:rPr kumimoji="1" lang="en-US" altLang="ja-JP" sz="3200" b="0" i="1">
                            <a:latin typeface="Cambria Math" panose="02040503050406030204" pitchFamily="18" charset="0"/>
                          </a:rPr>
                        </m:ctrlPr>
                      </m:fPr>
                      <m:num>
                        <m:r>
                          <a:rPr kumimoji="1" lang="en-US" altLang="ja-JP" sz="3200" b="0" i="1">
                            <a:latin typeface="Cambria Math" panose="02040503050406030204" pitchFamily="18" charset="0"/>
                          </a:rPr>
                          <m:t>𝑑𝑓</m:t>
                        </m:r>
                      </m:num>
                      <m:den>
                        <m:r>
                          <a:rPr kumimoji="1" lang="en-US" altLang="ja-JP" sz="3200" b="0" i="1">
                            <a:latin typeface="Cambria Math" panose="02040503050406030204" pitchFamily="18" charset="0"/>
                          </a:rPr>
                          <m:t>𝑑𝑡</m:t>
                        </m:r>
                      </m:den>
                    </m:f>
                  </m:oMath>
                </a14:m>
                <a:r>
                  <a:rPr lang="en-US" altLang="ja-JP" sz="3200">
                    <a:ea typeface="Cambria Math" panose="02040503050406030204" pitchFamily="18" charset="0"/>
                  </a:rPr>
                  <a:t> </a:t>
                </a:r>
                <a14:m>
                  <m:oMath xmlns:m="http://schemas.openxmlformats.org/officeDocument/2006/math">
                    <m:r>
                      <a:rPr lang="en-US" altLang="ja-JP" sz="3200" i="1">
                        <a:latin typeface="Cambria Math" panose="02040503050406030204" pitchFamily="18" charset="0"/>
                        <a:ea typeface="Cambria Math" panose="02040503050406030204" pitchFamily="18" charset="0"/>
                      </a:rPr>
                      <m:t>≈</m:t>
                    </m:r>
                    <m:f>
                      <m:fPr>
                        <m:ctrlPr>
                          <a:rPr lang="en-US" altLang="ja-JP" sz="3200" i="1">
                            <a:latin typeface="Cambria Math" panose="02040503050406030204" pitchFamily="18" charset="0"/>
                            <a:ea typeface="Cambria Math" panose="02040503050406030204" pitchFamily="18" charset="0"/>
                          </a:rPr>
                        </m:ctrlPr>
                      </m:fPr>
                      <m:num>
                        <m:r>
                          <a:rPr lang="en-US" altLang="ja-JP" sz="3200" b="0" i="1">
                            <a:latin typeface="Cambria Math" panose="02040503050406030204" pitchFamily="18" charset="0"/>
                            <a:ea typeface="Cambria Math" panose="02040503050406030204" pitchFamily="18" charset="0"/>
                          </a:rPr>
                          <m:t>𝑓</m:t>
                        </m:r>
                        <m:d>
                          <m:dPr>
                            <m:ctrlPr>
                              <a:rPr lang="en-US" altLang="ja-JP" sz="3200" b="0" i="1">
                                <a:latin typeface="Cambria Math" panose="02040503050406030204" pitchFamily="18" charset="0"/>
                                <a:ea typeface="Cambria Math" panose="02040503050406030204" pitchFamily="18" charset="0"/>
                              </a:rPr>
                            </m:ctrlPr>
                          </m:dPr>
                          <m:e>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𝑑𝑡</m:t>
                            </m:r>
                          </m:e>
                        </m:d>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𝑓</m:t>
                        </m:r>
                        <m:r>
                          <a:rPr lang="en-US" altLang="ja-JP" sz="3200" b="0" i="1">
                            <a:latin typeface="Cambria Math" panose="02040503050406030204" pitchFamily="18" charset="0"/>
                            <a:ea typeface="Cambria Math" panose="02040503050406030204" pitchFamily="18" charset="0"/>
                          </a:rPr>
                          <m:t>(</m:t>
                        </m:r>
                        <m:r>
                          <a:rPr lang="en-US" altLang="ja-JP" sz="3200" b="0" i="1">
                            <a:latin typeface="Cambria Math" panose="02040503050406030204" pitchFamily="18" charset="0"/>
                            <a:ea typeface="Cambria Math" panose="02040503050406030204" pitchFamily="18" charset="0"/>
                          </a:rPr>
                          <m:t>𝑡</m:t>
                        </m:r>
                        <m:r>
                          <a:rPr lang="en-US" altLang="ja-JP" sz="3200" b="0" i="1">
                            <a:latin typeface="Cambria Math" panose="02040503050406030204" pitchFamily="18" charset="0"/>
                            <a:ea typeface="Cambria Math" panose="02040503050406030204" pitchFamily="18" charset="0"/>
                          </a:rPr>
                          <m:t>)</m:t>
                        </m:r>
                      </m:num>
                      <m:den>
                        <m:r>
                          <a:rPr lang="en-US" altLang="ja-JP" sz="3200" b="0" i="1">
                            <a:latin typeface="Cambria Math" panose="02040503050406030204" pitchFamily="18" charset="0"/>
                            <a:ea typeface="Cambria Math" panose="02040503050406030204" pitchFamily="18" charset="0"/>
                          </a:rPr>
                          <m:t>𝑑𝑡</m:t>
                        </m:r>
                      </m:den>
                    </m:f>
                  </m:oMath>
                </a14:m>
                <a:endParaRPr kumimoji="1" lang="ja-JP" altLang="en-US" sz="3200"/>
              </a:p>
            </p:txBody>
          </p:sp>
        </mc:Choice>
        <mc:Fallback xmlns="">
          <p:sp>
            <p:nvSpPr>
              <p:cNvPr id="25" name="テキスト ボックス 37">
                <a:extLst>
                  <a:ext uri="{FF2B5EF4-FFF2-40B4-BE49-F238E27FC236}">
                    <a16:creationId xmlns:a16="http://schemas.microsoft.com/office/drawing/2014/main" id="{ABD740F6-9DA0-1143-9EF6-67AEA440B277}"/>
                  </a:ext>
                </a:extLst>
              </p:cNvPr>
              <p:cNvSpPr txBox="1">
                <a:spLocks noRot="1" noChangeAspect="1" noMove="1" noResize="1" noEditPoints="1" noAdjustHandles="1" noChangeArrowheads="1" noChangeShapeType="1" noTextEdit="1"/>
              </p:cNvSpPr>
              <p:nvPr/>
            </p:nvSpPr>
            <p:spPr>
              <a:xfrm>
                <a:off x="5220072" y="4365104"/>
                <a:ext cx="2826479" cy="733919"/>
              </a:xfrm>
              <a:prstGeom prst="rect">
                <a:avLst/>
              </a:prstGeom>
              <a:blipFill>
                <a:blip r:embed="rId6"/>
                <a:stretch>
                  <a:fillRect/>
                </a:stretch>
              </a:blipFill>
            </p:spPr>
            <p:txBody>
              <a:bodyPr/>
              <a:lstStyle/>
              <a:p>
                <a:r>
                  <a:rPr lang="ja-JP" altLang="en-US">
                    <a:noFill/>
                  </a:rPr>
                  <a:t> </a:t>
                </a:r>
              </a:p>
            </p:txBody>
          </p:sp>
        </mc:Fallback>
      </mc:AlternateContent>
      <p:cxnSp>
        <p:nvCxnSpPr>
          <p:cNvPr id="26" name="直線コネクタ 25">
            <a:extLst>
              <a:ext uri="{FF2B5EF4-FFF2-40B4-BE49-F238E27FC236}">
                <a16:creationId xmlns:a16="http://schemas.microsoft.com/office/drawing/2014/main" id="{8D910FAF-480E-DF46-9ADE-305B14AB1D4E}"/>
              </a:ext>
            </a:extLst>
          </p:cNvPr>
          <p:cNvCxnSpPr>
            <a:cxnSpLocks/>
          </p:cNvCxnSpPr>
          <p:nvPr/>
        </p:nvCxnSpPr>
        <p:spPr>
          <a:xfrm flipV="1">
            <a:off x="5948933" y="2141984"/>
            <a:ext cx="1724025" cy="1660525"/>
          </a:xfrm>
          <a:prstGeom prst="line">
            <a:avLst/>
          </a:prstGeom>
          <a:ln w="28575">
            <a:solidFill>
              <a:srgbClr val="011893"/>
            </a:solidFill>
          </a:ln>
        </p:spPr>
        <p:style>
          <a:lnRef idx="1">
            <a:schemeClr val="accent1"/>
          </a:lnRef>
          <a:fillRef idx="0">
            <a:schemeClr val="accent1"/>
          </a:fillRef>
          <a:effectRef idx="0">
            <a:schemeClr val="accent1"/>
          </a:effectRef>
          <a:fontRef idx="minor">
            <a:schemeClr val="tx1"/>
          </a:fontRef>
        </p:style>
      </p:cxnSp>
      <p:sp>
        <p:nvSpPr>
          <p:cNvPr id="27" name="円/楕円 39">
            <a:extLst>
              <a:ext uri="{FF2B5EF4-FFF2-40B4-BE49-F238E27FC236}">
                <a16:creationId xmlns:a16="http://schemas.microsoft.com/office/drawing/2014/main" id="{4E28E614-90EC-7040-8B08-A79AD30BDC25}"/>
              </a:ext>
            </a:extLst>
          </p:cNvPr>
          <p:cNvSpPr/>
          <p:nvPr/>
        </p:nvSpPr>
        <p:spPr>
          <a:xfrm>
            <a:off x="6590090" y="312022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円/楕円 40">
            <a:extLst>
              <a:ext uri="{FF2B5EF4-FFF2-40B4-BE49-F238E27FC236}">
                <a16:creationId xmlns:a16="http://schemas.microsoft.com/office/drawing/2014/main" id="{E4152151-C827-D546-B3C3-3682635A2FAE}"/>
              </a:ext>
            </a:extLst>
          </p:cNvPr>
          <p:cNvSpPr/>
          <p:nvPr/>
        </p:nvSpPr>
        <p:spPr>
          <a:xfrm>
            <a:off x="6786940" y="2923372"/>
            <a:ext cx="72008" cy="720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テキスト ボックス 44">
            <a:extLst>
              <a:ext uri="{FF2B5EF4-FFF2-40B4-BE49-F238E27FC236}">
                <a16:creationId xmlns:a16="http://schemas.microsoft.com/office/drawing/2014/main" id="{6FE2A0CA-238D-F246-8965-26563D793DCA}"/>
              </a:ext>
            </a:extLst>
          </p:cNvPr>
          <p:cNvSpPr txBox="1"/>
          <p:nvPr/>
        </p:nvSpPr>
        <p:spPr>
          <a:xfrm>
            <a:off x="6714932" y="3865702"/>
            <a:ext cx="590226"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t+dt</a:t>
            </a:r>
            <a:endParaRPr kumimoji="1" lang="ja-JP" altLang="en-US"/>
          </a:p>
        </p:txBody>
      </p:sp>
      <p:sp>
        <p:nvSpPr>
          <p:cNvPr id="30" name="テキスト ボックス 46">
            <a:extLst>
              <a:ext uri="{FF2B5EF4-FFF2-40B4-BE49-F238E27FC236}">
                <a16:creationId xmlns:a16="http://schemas.microsoft.com/office/drawing/2014/main" id="{DBD9CB93-A0B0-8248-A1D0-E652C8FFB12B}"/>
              </a:ext>
            </a:extLst>
          </p:cNvPr>
          <p:cNvSpPr txBox="1"/>
          <p:nvPr/>
        </p:nvSpPr>
        <p:spPr>
          <a:xfrm>
            <a:off x="1874174" y="5724122"/>
            <a:ext cx="5211683"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800"/>
              <a:t>時間変化＝</a:t>
            </a:r>
            <a:r>
              <a:rPr kumimoji="1" lang="ja-JP" altLang="en-US" sz="2800">
                <a:solidFill>
                  <a:srgbClr val="011893"/>
                </a:solidFill>
              </a:rPr>
              <a:t>現在</a:t>
            </a:r>
            <a:r>
              <a:rPr kumimoji="1" lang="ja-JP" altLang="en-US" sz="2800"/>
              <a:t>と</a:t>
            </a:r>
            <a:r>
              <a:rPr kumimoji="1" lang="ja-JP" altLang="en-US" sz="2800">
                <a:solidFill>
                  <a:srgbClr val="011893"/>
                </a:solidFill>
              </a:rPr>
              <a:t>少し未来</a:t>
            </a:r>
            <a:r>
              <a:rPr kumimoji="1" lang="ja-JP" altLang="en-US" sz="2800"/>
              <a:t>の差</a:t>
            </a:r>
          </a:p>
        </p:txBody>
      </p:sp>
    </p:spTree>
    <p:extLst>
      <p:ext uri="{BB962C8B-B14F-4D97-AF65-F5344CB8AC3E}">
        <p14:creationId xmlns:p14="http://schemas.microsoft.com/office/powerpoint/2010/main" val="631103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E170E72-EF5D-408A-8BA4-D225759A84B8}"/>
              </a:ext>
            </a:extLst>
          </p:cNvPr>
          <p:cNvSpPr>
            <a:spLocks noGrp="1"/>
          </p:cNvSpPr>
          <p:nvPr>
            <p:ph type="body" sz="quarter" idx="10"/>
          </p:nvPr>
        </p:nvSpPr>
        <p:spPr/>
        <p:txBody>
          <a:bodyPr/>
          <a:lstStyle/>
          <a:p>
            <a:r>
              <a:rPr lang="ja-JP" altLang="en-US"/>
              <a:t>空間の離散化</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93CB48F-6C50-054F-B56A-3724535CA0DF}"/>
                  </a:ext>
                </a:extLst>
              </p:cNvPr>
              <p:cNvSpPr txBox="1"/>
              <p:nvPr/>
            </p:nvSpPr>
            <p:spPr>
              <a:xfrm>
                <a:off x="2633730" y="1266552"/>
                <a:ext cx="3789680" cy="148220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4800" i="1">
                              <a:latin typeface="Cambria Math" panose="02040503050406030204" pitchFamily="18" charset="0"/>
                            </a:rPr>
                          </m:ctrlPr>
                        </m:fPr>
                        <m:num>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𝑇</m:t>
                          </m:r>
                        </m:num>
                        <m:den>
                          <m:r>
                            <a:rPr kumimoji="1" lang="en-US" altLang="ja-JP" sz="480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𝑡</m:t>
                          </m:r>
                        </m:den>
                      </m:f>
                      <m:r>
                        <a:rPr kumimoji="1" lang="en-US" altLang="ja-JP" sz="4800" b="0" i="1">
                          <a:latin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𝜅</m:t>
                      </m:r>
                      <m:f>
                        <m:fPr>
                          <m:ctrlPr>
                            <a:rPr kumimoji="1" lang="en-US" altLang="ja-JP" sz="4800" b="0" i="1">
                              <a:latin typeface="Cambria Math" panose="02040503050406030204" pitchFamily="18" charset="0"/>
                              <a:ea typeface="Cambria Math" panose="02040503050406030204" pitchFamily="18" charset="0"/>
                            </a:rPr>
                          </m:ctrlPr>
                        </m:fPr>
                        <m:num>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e>
                            <m:sup>
                              <m:r>
                                <a:rPr kumimoji="1" lang="en-US" altLang="ja-JP" sz="4800" b="0" i="1">
                                  <a:latin typeface="Cambria Math" panose="02040503050406030204" pitchFamily="18" charset="0"/>
                                  <a:ea typeface="Cambria Math" panose="02040503050406030204" pitchFamily="18" charset="0"/>
                                </a:rPr>
                                <m:t>2</m:t>
                              </m:r>
                            </m:sup>
                          </m:sSup>
                          <m:r>
                            <a:rPr kumimoji="1" lang="en-US" altLang="ja-JP" sz="4800" b="0" i="1">
                              <a:latin typeface="Cambria Math" panose="02040503050406030204" pitchFamily="18" charset="0"/>
                              <a:ea typeface="Cambria Math" panose="02040503050406030204" pitchFamily="18" charset="0"/>
                            </a:rPr>
                            <m:t>𝑇</m:t>
                          </m:r>
                        </m:num>
                        <m:den>
                          <m:sSup>
                            <m:sSupPr>
                              <m:ctrlPr>
                                <a:rPr kumimoji="1" lang="en-US" altLang="ja-JP" sz="4800" b="0" i="1">
                                  <a:latin typeface="Cambria Math" panose="02040503050406030204" pitchFamily="18" charset="0"/>
                                  <a:ea typeface="Cambria Math" panose="02040503050406030204" pitchFamily="18" charset="0"/>
                                </a:rPr>
                              </m:ctrlPr>
                            </m:sSupPr>
                            <m:e>
                              <m:r>
                                <a:rPr kumimoji="1" lang="en-US" altLang="ja-JP" sz="4800" b="0" i="1">
                                  <a:latin typeface="Cambria Math" panose="02040503050406030204" pitchFamily="18" charset="0"/>
                                  <a:ea typeface="Cambria Math" panose="02040503050406030204" pitchFamily="18" charset="0"/>
                                </a:rPr>
                                <m:t>𝜕</m:t>
                              </m:r>
                              <m:r>
                                <a:rPr kumimoji="1" lang="en-US" altLang="ja-JP" sz="4800" b="0" i="1">
                                  <a:latin typeface="Cambria Math" panose="02040503050406030204" pitchFamily="18" charset="0"/>
                                  <a:ea typeface="Cambria Math" panose="02040503050406030204" pitchFamily="18" charset="0"/>
                                </a:rPr>
                                <m:t>𝑥</m:t>
                              </m:r>
                            </m:e>
                            <m:sup>
                              <m:r>
                                <a:rPr kumimoji="1" lang="en-US" altLang="ja-JP" sz="4800" b="0" i="1">
                                  <a:latin typeface="Cambria Math" panose="02040503050406030204" pitchFamily="18" charset="0"/>
                                  <a:ea typeface="Cambria Math" panose="02040503050406030204" pitchFamily="18" charset="0"/>
                                </a:rPr>
                                <m:t>2</m:t>
                              </m:r>
                            </m:sup>
                          </m:sSup>
                        </m:den>
                      </m:f>
                    </m:oMath>
                  </m:oMathPara>
                </a14:m>
                <a:endParaRPr kumimoji="1" lang="ja-JP" altLang="en-US" sz="4800"/>
              </a:p>
            </p:txBody>
          </p:sp>
        </mc:Choice>
        <mc:Fallback xmlns="">
          <p:sp>
            <p:nvSpPr>
              <p:cNvPr id="3" name="テキスト ボックス 2">
                <a:extLst>
                  <a:ext uri="{FF2B5EF4-FFF2-40B4-BE49-F238E27FC236}">
                    <a16:creationId xmlns:a16="http://schemas.microsoft.com/office/drawing/2014/main" id="{893CB48F-6C50-054F-B56A-3724535CA0DF}"/>
                  </a:ext>
                </a:extLst>
              </p:cNvPr>
              <p:cNvSpPr txBox="1">
                <a:spLocks noRot="1" noChangeAspect="1" noMove="1" noResize="1" noEditPoints="1" noAdjustHandles="1" noChangeArrowheads="1" noChangeShapeType="1" noTextEdit="1"/>
              </p:cNvSpPr>
              <p:nvPr/>
            </p:nvSpPr>
            <p:spPr>
              <a:xfrm>
                <a:off x="2633730" y="1266552"/>
                <a:ext cx="3789680" cy="1482201"/>
              </a:xfrm>
              <a:prstGeom prst="rect">
                <a:avLst/>
              </a:prstGeom>
              <a:blipFill>
                <a:blip r:embed="rId2"/>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DE3BDD33-10B6-C94F-B70B-127BA841F22C}"/>
              </a:ext>
            </a:extLst>
          </p:cNvPr>
          <p:cNvSpPr/>
          <p:nvPr/>
        </p:nvSpPr>
        <p:spPr>
          <a:xfrm>
            <a:off x="2704850" y="1393552"/>
            <a:ext cx="904240" cy="1442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 name="正方形/長方形 4">
            <a:extLst>
              <a:ext uri="{FF2B5EF4-FFF2-40B4-BE49-F238E27FC236}">
                <a16:creationId xmlns:a16="http://schemas.microsoft.com/office/drawing/2014/main" id="{FDE8482A-C854-5A40-9108-D25CC8279952}"/>
              </a:ext>
            </a:extLst>
          </p:cNvPr>
          <p:cNvSpPr/>
          <p:nvPr/>
        </p:nvSpPr>
        <p:spPr>
          <a:xfrm>
            <a:off x="5173730" y="1302112"/>
            <a:ext cx="1168400" cy="1544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5">
            <a:extLst>
              <a:ext uri="{FF2B5EF4-FFF2-40B4-BE49-F238E27FC236}">
                <a16:creationId xmlns:a16="http://schemas.microsoft.com/office/drawing/2014/main" id="{93BE3C78-48B9-B74B-9DB5-75AA5AA4CA7E}"/>
              </a:ext>
            </a:extLst>
          </p:cNvPr>
          <p:cNvSpPr txBox="1"/>
          <p:nvPr/>
        </p:nvSpPr>
        <p:spPr>
          <a:xfrm>
            <a:off x="733810" y="2917552"/>
            <a:ext cx="3005951"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ある場所の時間変化量は</a:t>
            </a:r>
          </a:p>
        </p:txBody>
      </p:sp>
      <p:sp>
        <p:nvSpPr>
          <p:cNvPr id="7" name="テキスト ボックス 6">
            <a:extLst>
              <a:ext uri="{FF2B5EF4-FFF2-40B4-BE49-F238E27FC236}">
                <a16:creationId xmlns:a16="http://schemas.microsoft.com/office/drawing/2014/main" id="{B627ACCA-3862-774D-B35A-82D9123C603D}"/>
              </a:ext>
            </a:extLst>
          </p:cNvPr>
          <p:cNvSpPr txBox="1"/>
          <p:nvPr/>
        </p:nvSpPr>
        <p:spPr>
          <a:xfrm>
            <a:off x="4621776" y="2917552"/>
            <a:ext cx="4544834"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a:t>まわりの平均との差をへらそうとする</a:t>
            </a:r>
          </a:p>
        </p:txBody>
      </p:sp>
      <p:cxnSp>
        <p:nvCxnSpPr>
          <p:cNvPr id="8" name="直線コネクタ 7">
            <a:extLst>
              <a:ext uri="{FF2B5EF4-FFF2-40B4-BE49-F238E27FC236}">
                <a16:creationId xmlns:a16="http://schemas.microsoft.com/office/drawing/2014/main" id="{46075D23-2CFB-1B40-8153-9B1420C694A3}"/>
              </a:ext>
            </a:extLst>
          </p:cNvPr>
          <p:cNvCxnSpPr>
            <a:cxnSpLocks/>
          </p:cNvCxnSpPr>
          <p:nvPr/>
        </p:nvCxnSpPr>
        <p:spPr>
          <a:xfrm>
            <a:off x="27729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EF773EB-3EA6-EF4B-9707-C1E6CC5B9302}"/>
              </a:ext>
            </a:extLst>
          </p:cNvPr>
          <p:cNvCxnSpPr>
            <a:cxnSpLocks/>
          </p:cNvCxnSpPr>
          <p:nvPr/>
        </p:nvCxnSpPr>
        <p:spPr>
          <a:xfrm>
            <a:off x="258154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D9C575F-5F21-E444-855D-991E5022D5B6}"/>
              </a:ext>
            </a:extLst>
          </p:cNvPr>
          <p:cNvCxnSpPr>
            <a:cxnSpLocks/>
          </p:cNvCxnSpPr>
          <p:nvPr/>
        </p:nvCxnSpPr>
        <p:spPr>
          <a:xfrm>
            <a:off x="56532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3474387-93A9-9741-8428-7CA00F042946}"/>
              </a:ext>
            </a:extLst>
          </p:cNvPr>
          <p:cNvCxnSpPr>
            <a:cxnSpLocks/>
          </p:cNvCxnSpPr>
          <p:nvPr/>
        </p:nvCxnSpPr>
        <p:spPr>
          <a:xfrm>
            <a:off x="85335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AED3F19-A5FD-F34B-9E39-4C1FCBAE2E3B}"/>
              </a:ext>
            </a:extLst>
          </p:cNvPr>
          <p:cNvCxnSpPr>
            <a:cxnSpLocks/>
          </p:cNvCxnSpPr>
          <p:nvPr/>
        </p:nvCxnSpPr>
        <p:spPr>
          <a:xfrm>
            <a:off x="1141386"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A48885C-AA2D-E843-BA4B-3C3613AB89DD}"/>
              </a:ext>
            </a:extLst>
          </p:cNvPr>
          <p:cNvCxnSpPr>
            <a:cxnSpLocks/>
          </p:cNvCxnSpPr>
          <p:nvPr/>
        </p:nvCxnSpPr>
        <p:spPr>
          <a:xfrm>
            <a:off x="1429418"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C289F9C-10F1-9242-8EE7-3894F5D45058}"/>
              </a:ext>
            </a:extLst>
          </p:cNvPr>
          <p:cNvCxnSpPr>
            <a:cxnSpLocks/>
          </p:cNvCxnSpPr>
          <p:nvPr/>
        </p:nvCxnSpPr>
        <p:spPr>
          <a:xfrm>
            <a:off x="1717450"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36B2F5F-9272-744B-A75E-9B86C0C9C09A}"/>
              </a:ext>
            </a:extLst>
          </p:cNvPr>
          <p:cNvCxnSpPr>
            <a:cxnSpLocks/>
          </p:cNvCxnSpPr>
          <p:nvPr/>
        </p:nvCxnSpPr>
        <p:spPr>
          <a:xfrm>
            <a:off x="2005482"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7096B0C-DF22-C44E-B9EA-79D74D2DFBDC}"/>
              </a:ext>
            </a:extLst>
          </p:cNvPr>
          <p:cNvCxnSpPr>
            <a:cxnSpLocks/>
          </p:cNvCxnSpPr>
          <p:nvPr/>
        </p:nvCxnSpPr>
        <p:spPr>
          <a:xfrm>
            <a:off x="2293514" y="3608968"/>
            <a:ext cx="0" cy="2304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67300ED-34F1-304B-BEDC-7E40BB5E3BF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62A07E8-332D-E347-96E4-DB034414E15A}"/>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A0D9E00-8F85-744E-8A09-46B702C82908}"/>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C7B243D-DB5E-1F48-B9D2-04DD6304153D}"/>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45123B1-A603-4F41-B0E4-C3810F82B603}"/>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5FCF53-B411-714A-9935-14C77BE40164}"/>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FC01E4-0D4E-8C46-BDDC-4DFA007D6214}"/>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F5385D8-39F9-A14C-9C93-B649AA2846BB}"/>
              </a:ext>
            </a:extLst>
          </p:cNvPr>
          <p:cNvCxnSpPr/>
          <p:nvPr/>
        </p:nvCxnSpPr>
        <p:spPr>
          <a:xfrm>
            <a:off x="277290" y="562519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AACE48B-122B-0947-A5C0-106B63B664EB}"/>
              </a:ext>
            </a:extLst>
          </p:cNvPr>
          <p:cNvCxnSpPr/>
          <p:nvPr/>
        </p:nvCxnSpPr>
        <p:spPr>
          <a:xfrm>
            <a:off x="277290" y="591322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6AFB87B2-E186-014A-BBBC-C3DAADB326FC}"/>
              </a:ext>
            </a:extLst>
          </p:cNvPr>
          <p:cNvSpPr/>
          <p:nvPr/>
        </p:nvSpPr>
        <p:spPr>
          <a:xfrm>
            <a:off x="277290" y="562519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7" name="正方形/長方形 26">
            <a:extLst>
              <a:ext uri="{FF2B5EF4-FFF2-40B4-BE49-F238E27FC236}">
                <a16:creationId xmlns:a16="http://schemas.microsoft.com/office/drawing/2014/main" id="{E00716D3-3664-E047-8110-AF66B10A3EE2}"/>
              </a:ext>
            </a:extLst>
          </p:cNvPr>
          <p:cNvSpPr/>
          <p:nvPr/>
        </p:nvSpPr>
        <p:spPr>
          <a:xfrm>
            <a:off x="2293514"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 name="正方形/長方形 27">
            <a:extLst>
              <a:ext uri="{FF2B5EF4-FFF2-40B4-BE49-F238E27FC236}">
                <a16:creationId xmlns:a16="http://schemas.microsoft.com/office/drawing/2014/main" id="{513475D9-53CF-B54D-B14F-2C1D51CDC547}"/>
              </a:ext>
            </a:extLst>
          </p:cNvPr>
          <p:cNvSpPr/>
          <p:nvPr/>
        </p:nvSpPr>
        <p:spPr>
          <a:xfrm>
            <a:off x="2005482"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正方形/長方形 28">
            <a:extLst>
              <a:ext uri="{FF2B5EF4-FFF2-40B4-BE49-F238E27FC236}">
                <a16:creationId xmlns:a16="http://schemas.microsoft.com/office/drawing/2014/main" id="{A96F8736-C926-5A4F-9CF9-C556FE62086C}"/>
              </a:ext>
            </a:extLst>
          </p:cNvPr>
          <p:cNvSpPr/>
          <p:nvPr/>
        </p:nvSpPr>
        <p:spPr>
          <a:xfrm>
            <a:off x="1717450"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正方形/長方形 29">
            <a:extLst>
              <a:ext uri="{FF2B5EF4-FFF2-40B4-BE49-F238E27FC236}">
                <a16:creationId xmlns:a16="http://schemas.microsoft.com/office/drawing/2014/main" id="{F875A3B5-260B-1647-A37A-0DAA82E96922}"/>
              </a:ext>
            </a:extLst>
          </p:cNvPr>
          <p:cNvSpPr/>
          <p:nvPr/>
        </p:nvSpPr>
        <p:spPr>
          <a:xfrm>
            <a:off x="1429418" y="5625192"/>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1" name="正方形/長方形 30">
            <a:extLst>
              <a:ext uri="{FF2B5EF4-FFF2-40B4-BE49-F238E27FC236}">
                <a16:creationId xmlns:a16="http://schemas.microsoft.com/office/drawing/2014/main" id="{F5AE2716-B618-D245-B6AD-477CA63CE253}"/>
              </a:ext>
            </a:extLst>
          </p:cNvPr>
          <p:cNvSpPr/>
          <p:nvPr/>
        </p:nvSpPr>
        <p:spPr>
          <a:xfrm>
            <a:off x="1141386"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正方形/長方形 31">
            <a:extLst>
              <a:ext uri="{FF2B5EF4-FFF2-40B4-BE49-F238E27FC236}">
                <a16:creationId xmlns:a16="http://schemas.microsoft.com/office/drawing/2014/main" id="{CBC828B9-FB6D-B246-A06E-537DED52112D}"/>
              </a:ext>
            </a:extLst>
          </p:cNvPr>
          <p:cNvSpPr/>
          <p:nvPr/>
        </p:nvSpPr>
        <p:spPr>
          <a:xfrm>
            <a:off x="853354"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3" name="正方形/長方形 32">
            <a:extLst>
              <a:ext uri="{FF2B5EF4-FFF2-40B4-BE49-F238E27FC236}">
                <a16:creationId xmlns:a16="http://schemas.microsoft.com/office/drawing/2014/main" id="{3D1096E1-1C69-EB49-8AF5-6DF220FAC10E}"/>
              </a:ext>
            </a:extLst>
          </p:cNvPr>
          <p:cNvSpPr/>
          <p:nvPr/>
        </p:nvSpPr>
        <p:spPr>
          <a:xfrm>
            <a:off x="565322" y="562519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4" name="正方形/長方形 33">
            <a:extLst>
              <a:ext uri="{FF2B5EF4-FFF2-40B4-BE49-F238E27FC236}">
                <a16:creationId xmlns:a16="http://schemas.microsoft.com/office/drawing/2014/main" id="{3C446453-0655-B740-866C-7274974355E3}"/>
              </a:ext>
            </a:extLst>
          </p:cNvPr>
          <p:cNvSpPr/>
          <p:nvPr/>
        </p:nvSpPr>
        <p:spPr>
          <a:xfrm>
            <a:off x="277290"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5" name="正方形/長方形 34">
            <a:extLst>
              <a:ext uri="{FF2B5EF4-FFF2-40B4-BE49-F238E27FC236}">
                <a16:creationId xmlns:a16="http://schemas.microsoft.com/office/drawing/2014/main" id="{166CAB2F-69B7-5B40-A60B-9AFEC26D85A0}"/>
              </a:ext>
            </a:extLst>
          </p:cNvPr>
          <p:cNvSpPr/>
          <p:nvPr/>
        </p:nvSpPr>
        <p:spPr>
          <a:xfrm>
            <a:off x="2293514"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正方形/長方形 35">
            <a:extLst>
              <a:ext uri="{FF2B5EF4-FFF2-40B4-BE49-F238E27FC236}">
                <a16:creationId xmlns:a16="http://schemas.microsoft.com/office/drawing/2014/main" id="{12D97AAA-FAFD-424B-84CF-30377F3E03C0}"/>
              </a:ext>
            </a:extLst>
          </p:cNvPr>
          <p:cNvSpPr/>
          <p:nvPr/>
        </p:nvSpPr>
        <p:spPr>
          <a:xfrm>
            <a:off x="2005482"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正方形/長方形 36">
            <a:extLst>
              <a:ext uri="{FF2B5EF4-FFF2-40B4-BE49-F238E27FC236}">
                <a16:creationId xmlns:a16="http://schemas.microsoft.com/office/drawing/2014/main" id="{3E0C0410-05BB-9447-A031-98AA6E386854}"/>
              </a:ext>
            </a:extLst>
          </p:cNvPr>
          <p:cNvSpPr/>
          <p:nvPr/>
        </p:nvSpPr>
        <p:spPr>
          <a:xfrm>
            <a:off x="1717450" y="5337160"/>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2B01BAE5-DE83-8449-A8AF-786553D11845}"/>
              </a:ext>
            </a:extLst>
          </p:cNvPr>
          <p:cNvSpPr/>
          <p:nvPr/>
        </p:nvSpPr>
        <p:spPr>
          <a:xfrm>
            <a:off x="1429418"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9" name="正方形/長方形 38">
            <a:extLst>
              <a:ext uri="{FF2B5EF4-FFF2-40B4-BE49-F238E27FC236}">
                <a16:creationId xmlns:a16="http://schemas.microsoft.com/office/drawing/2014/main" id="{02CD0BE7-AA54-8549-A415-3C0F821C880E}"/>
              </a:ext>
            </a:extLst>
          </p:cNvPr>
          <p:cNvSpPr/>
          <p:nvPr/>
        </p:nvSpPr>
        <p:spPr>
          <a:xfrm>
            <a:off x="1141386"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0" name="正方形/長方形 39">
            <a:extLst>
              <a:ext uri="{FF2B5EF4-FFF2-40B4-BE49-F238E27FC236}">
                <a16:creationId xmlns:a16="http://schemas.microsoft.com/office/drawing/2014/main" id="{C1845147-A4E0-A84E-8DFA-99B53382044A}"/>
              </a:ext>
            </a:extLst>
          </p:cNvPr>
          <p:cNvSpPr/>
          <p:nvPr/>
        </p:nvSpPr>
        <p:spPr>
          <a:xfrm>
            <a:off x="853354" y="533716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正方形/長方形 40">
            <a:extLst>
              <a:ext uri="{FF2B5EF4-FFF2-40B4-BE49-F238E27FC236}">
                <a16:creationId xmlns:a16="http://schemas.microsoft.com/office/drawing/2014/main" id="{B03D9C0E-0608-7341-9A53-9272D3A26FDA}"/>
              </a:ext>
            </a:extLst>
          </p:cNvPr>
          <p:cNvSpPr/>
          <p:nvPr/>
        </p:nvSpPr>
        <p:spPr>
          <a:xfrm>
            <a:off x="565322" y="533716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42" name="直線コネクタ 41">
            <a:extLst>
              <a:ext uri="{FF2B5EF4-FFF2-40B4-BE49-F238E27FC236}">
                <a16:creationId xmlns:a16="http://schemas.microsoft.com/office/drawing/2014/main" id="{92CC12D1-4EEE-064F-B6EF-31899CEA2427}"/>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C425652-E2D3-CA40-BAE8-AE3939C6342B}"/>
              </a:ext>
            </a:extLst>
          </p:cNvPr>
          <p:cNvCxnSpPr/>
          <p:nvPr/>
        </p:nvCxnSpPr>
        <p:spPr>
          <a:xfrm>
            <a:off x="277290" y="504912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D6B12A5-9D40-CB47-A72C-7285506D52C9}"/>
              </a:ext>
            </a:extLst>
          </p:cNvPr>
          <p:cNvCxnSpPr/>
          <p:nvPr/>
        </p:nvCxnSpPr>
        <p:spPr>
          <a:xfrm>
            <a:off x="277290" y="533716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5660C195-88A1-904F-8CB9-B0062BFEA789}"/>
              </a:ext>
            </a:extLst>
          </p:cNvPr>
          <p:cNvSpPr/>
          <p:nvPr/>
        </p:nvSpPr>
        <p:spPr>
          <a:xfrm>
            <a:off x="277290"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6" name="正方形/長方形 45">
            <a:extLst>
              <a:ext uri="{FF2B5EF4-FFF2-40B4-BE49-F238E27FC236}">
                <a16:creationId xmlns:a16="http://schemas.microsoft.com/office/drawing/2014/main" id="{3C55EB5C-CA10-B646-A812-530985F834B1}"/>
              </a:ext>
            </a:extLst>
          </p:cNvPr>
          <p:cNvSpPr/>
          <p:nvPr/>
        </p:nvSpPr>
        <p:spPr>
          <a:xfrm>
            <a:off x="2293514"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7" name="正方形/長方形 46">
            <a:extLst>
              <a:ext uri="{FF2B5EF4-FFF2-40B4-BE49-F238E27FC236}">
                <a16:creationId xmlns:a16="http://schemas.microsoft.com/office/drawing/2014/main" id="{F4501785-A5F6-4640-AC97-973D50B6695F}"/>
              </a:ext>
            </a:extLst>
          </p:cNvPr>
          <p:cNvSpPr/>
          <p:nvPr/>
        </p:nvSpPr>
        <p:spPr>
          <a:xfrm>
            <a:off x="2005482" y="5049128"/>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8" name="正方形/長方形 47">
            <a:extLst>
              <a:ext uri="{FF2B5EF4-FFF2-40B4-BE49-F238E27FC236}">
                <a16:creationId xmlns:a16="http://schemas.microsoft.com/office/drawing/2014/main" id="{8A1ECBCB-88F9-8048-AD18-8AE082C855A1}"/>
              </a:ext>
            </a:extLst>
          </p:cNvPr>
          <p:cNvSpPr/>
          <p:nvPr/>
        </p:nvSpPr>
        <p:spPr>
          <a:xfrm>
            <a:off x="1717450"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9" name="正方形/長方形 48">
            <a:extLst>
              <a:ext uri="{FF2B5EF4-FFF2-40B4-BE49-F238E27FC236}">
                <a16:creationId xmlns:a16="http://schemas.microsoft.com/office/drawing/2014/main" id="{DB13F4A1-3873-934C-B653-5C50FD66A8CA}"/>
              </a:ext>
            </a:extLst>
          </p:cNvPr>
          <p:cNvSpPr/>
          <p:nvPr/>
        </p:nvSpPr>
        <p:spPr>
          <a:xfrm>
            <a:off x="1429418"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0" name="正方形/長方形 49">
            <a:extLst>
              <a:ext uri="{FF2B5EF4-FFF2-40B4-BE49-F238E27FC236}">
                <a16:creationId xmlns:a16="http://schemas.microsoft.com/office/drawing/2014/main" id="{87FBF0B5-79EE-B040-AEFC-562C7A88F3F7}"/>
              </a:ext>
            </a:extLst>
          </p:cNvPr>
          <p:cNvSpPr/>
          <p:nvPr/>
        </p:nvSpPr>
        <p:spPr>
          <a:xfrm>
            <a:off x="1141386" y="5049128"/>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1" name="正方形/長方形 50">
            <a:extLst>
              <a:ext uri="{FF2B5EF4-FFF2-40B4-BE49-F238E27FC236}">
                <a16:creationId xmlns:a16="http://schemas.microsoft.com/office/drawing/2014/main" id="{6F825631-18C2-D840-A288-B0AAD368C4E1}"/>
              </a:ext>
            </a:extLst>
          </p:cNvPr>
          <p:cNvSpPr/>
          <p:nvPr/>
        </p:nvSpPr>
        <p:spPr>
          <a:xfrm>
            <a:off x="853354"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2" name="正方形/長方形 51">
            <a:extLst>
              <a:ext uri="{FF2B5EF4-FFF2-40B4-BE49-F238E27FC236}">
                <a16:creationId xmlns:a16="http://schemas.microsoft.com/office/drawing/2014/main" id="{69BC5F60-B78E-E64E-A59F-81CB2F4710E2}"/>
              </a:ext>
            </a:extLst>
          </p:cNvPr>
          <p:cNvSpPr/>
          <p:nvPr/>
        </p:nvSpPr>
        <p:spPr>
          <a:xfrm>
            <a:off x="565322" y="504912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正方形/長方形 52">
            <a:extLst>
              <a:ext uri="{FF2B5EF4-FFF2-40B4-BE49-F238E27FC236}">
                <a16:creationId xmlns:a16="http://schemas.microsoft.com/office/drawing/2014/main" id="{FFF9A49D-5DFE-AC48-8E63-C26C0653DE5B}"/>
              </a:ext>
            </a:extLst>
          </p:cNvPr>
          <p:cNvSpPr/>
          <p:nvPr/>
        </p:nvSpPr>
        <p:spPr>
          <a:xfrm>
            <a:off x="277290"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4" name="正方形/長方形 53">
            <a:extLst>
              <a:ext uri="{FF2B5EF4-FFF2-40B4-BE49-F238E27FC236}">
                <a16:creationId xmlns:a16="http://schemas.microsoft.com/office/drawing/2014/main" id="{2884A6E7-7D02-D547-AAE5-AE9F7CA09655}"/>
              </a:ext>
            </a:extLst>
          </p:cNvPr>
          <p:cNvSpPr/>
          <p:nvPr/>
        </p:nvSpPr>
        <p:spPr>
          <a:xfrm>
            <a:off x="2293514" y="4761096"/>
            <a:ext cx="288032" cy="2880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a:extLst>
              <a:ext uri="{FF2B5EF4-FFF2-40B4-BE49-F238E27FC236}">
                <a16:creationId xmlns:a16="http://schemas.microsoft.com/office/drawing/2014/main" id="{03019DF1-4C06-CF48-A112-1FB68A4BD58E}"/>
              </a:ext>
            </a:extLst>
          </p:cNvPr>
          <p:cNvSpPr/>
          <p:nvPr/>
        </p:nvSpPr>
        <p:spPr>
          <a:xfrm>
            <a:off x="2005482"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6" name="正方形/長方形 55">
            <a:extLst>
              <a:ext uri="{FF2B5EF4-FFF2-40B4-BE49-F238E27FC236}">
                <a16:creationId xmlns:a16="http://schemas.microsoft.com/office/drawing/2014/main" id="{A9E01589-BB7E-5844-98BF-D48889695CBB}"/>
              </a:ext>
            </a:extLst>
          </p:cNvPr>
          <p:cNvSpPr/>
          <p:nvPr/>
        </p:nvSpPr>
        <p:spPr>
          <a:xfrm>
            <a:off x="1717450"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7" name="正方形/長方形 56">
            <a:extLst>
              <a:ext uri="{FF2B5EF4-FFF2-40B4-BE49-F238E27FC236}">
                <a16:creationId xmlns:a16="http://schemas.microsoft.com/office/drawing/2014/main" id="{EC718181-5299-0C4C-975E-63C4FA0F3986}"/>
              </a:ext>
            </a:extLst>
          </p:cNvPr>
          <p:cNvSpPr/>
          <p:nvPr/>
        </p:nvSpPr>
        <p:spPr>
          <a:xfrm>
            <a:off x="1429418" y="4761096"/>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a:extLst>
              <a:ext uri="{FF2B5EF4-FFF2-40B4-BE49-F238E27FC236}">
                <a16:creationId xmlns:a16="http://schemas.microsoft.com/office/drawing/2014/main" id="{5CFB37FF-D396-C04E-B771-A842B40E9184}"/>
              </a:ext>
            </a:extLst>
          </p:cNvPr>
          <p:cNvSpPr/>
          <p:nvPr/>
        </p:nvSpPr>
        <p:spPr>
          <a:xfrm>
            <a:off x="1141386"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9" name="正方形/長方形 58">
            <a:extLst>
              <a:ext uri="{FF2B5EF4-FFF2-40B4-BE49-F238E27FC236}">
                <a16:creationId xmlns:a16="http://schemas.microsoft.com/office/drawing/2014/main" id="{9DA57E7B-3603-C747-8B00-6B37FBD9FF79}"/>
              </a:ext>
            </a:extLst>
          </p:cNvPr>
          <p:cNvSpPr/>
          <p:nvPr/>
        </p:nvSpPr>
        <p:spPr>
          <a:xfrm>
            <a:off x="853354"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0" name="正方形/長方形 59">
            <a:extLst>
              <a:ext uri="{FF2B5EF4-FFF2-40B4-BE49-F238E27FC236}">
                <a16:creationId xmlns:a16="http://schemas.microsoft.com/office/drawing/2014/main" id="{3D1852A0-B0B5-C54A-9EF7-F9A6CA15F89C}"/>
              </a:ext>
            </a:extLst>
          </p:cNvPr>
          <p:cNvSpPr/>
          <p:nvPr/>
        </p:nvSpPr>
        <p:spPr>
          <a:xfrm>
            <a:off x="565322" y="4761096"/>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61" name="直線コネクタ 60">
            <a:extLst>
              <a:ext uri="{FF2B5EF4-FFF2-40B4-BE49-F238E27FC236}">
                <a16:creationId xmlns:a16="http://schemas.microsoft.com/office/drawing/2014/main" id="{36894F9F-04F2-784C-A499-37713AB2E6E7}"/>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4EEB218-4D34-EC43-97A4-B24FD192458F}"/>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E2EFDF2F-3EB8-0C49-85B9-A8054513DBC4}"/>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0E63F51-39A7-C141-BC17-1A54BE43837C}"/>
              </a:ext>
            </a:extLst>
          </p:cNvPr>
          <p:cNvCxnSpPr/>
          <p:nvPr/>
        </p:nvCxnSpPr>
        <p:spPr>
          <a:xfrm>
            <a:off x="277290" y="4473064"/>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AF3975D-F8B7-314D-8EF7-354FEAC5BF25}"/>
              </a:ext>
            </a:extLst>
          </p:cNvPr>
          <p:cNvCxnSpPr/>
          <p:nvPr/>
        </p:nvCxnSpPr>
        <p:spPr>
          <a:xfrm>
            <a:off x="277290" y="4761096"/>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7FCB7874-D499-F949-A788-EDE79A1535B2}"/>
              </a:ext>
            </a:extLst>
          </p:cNvPr>
          <p:cNvSpPr/>
          <p:nvPr/>
        </p:nvSpPr>
        <p:spPr>
          <a:xfrm>
            <a:off x="277290" y="4473064"/>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7" name="正方形/長方形 66">
            <a:extLst>
              <a:ext uri="{FF2B5EF4-FFF2-40B4-BE49-F238E27FC236}">
                <a16:creationId xmlns:a16="http://schemas.microsoft.com/office/drawing/2014/main" id="{EBE806F4-D84C-9E4D-8C2E-3A633BD55BD4}"/>
              </a:ext>
            </a:extLst>
          </p:cNvPr>
          <p:cNvSpPr/>
          <p:nvPr/>
        </p:nvSpPr>
        <p:spPr>
          <a:xfrm>
            <a:off x="2293514"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8" name="正方形/長方形 67">
            <a:extLst>
              <a:ext uri="{FF2B5EF4-FFF2-40B4-BE49-F238E27FC236}">
                <a16:creationId xmlns:a16="http://schemas.microsoft.com/office/drawing/2014/main" id="{18FAE07E-2191-CA4C-B10E-0ABF618F33BC}"/>
              </a:ext>
            </a:extLst>
          </p:cNvPr>
          <p:cNvSpPr/>
          <p:nvPr/>
        </p:nvSpPr>
        <p:spPr>
          <a:xfrm>
            <a:off x="2005482" y="4473064"/>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9" name="正方形/長方形 68">
            <a:extLst>
              <a:ext uri="{FF2B5EF4-FFF2-40B4-BE49-F238E27FC236}">
                <a16:creationId xmlns:a16="http://schemas.microsoft.com/office/drawing/2014/main" id="{1B77A35E-8896-134E-85E6-6C677EA59330}"/>
              </a:ext>
            </a:extLst>
          </p:cNvPr>
          <p:cNvSpPr/>
          <p:nvPr/>
        </p:nvSpPr>
        <p:spPr>
          <a:xfrm>
            <a:off x="1429418"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0" name="正方形/長方形 69">
            <a:extLst>
              <a:ext uri="{FF2B5EF4-FFF2-40B4-BE49-F238E27FC236}">
                <a16:creationId xmlns:a16="http://schemas.microsoft.com/office/drawing/2014/main" id="{D020D441-CA4E-1941-9725-6034A340C6F2}"/>
              </a:ext>
            </a:extLst>
          </p:cNvPr>
          <p:cNvSpPr/>
          <p:nvPr/>
        </p:nvSpPr>
        <p:spPr>
          <a:xfrm>
            <a:off x="1141386"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1" name="正方形/長方形 70">
            <a:extLst>
              <a:ext uri="{FF2B5EF4-FFF2-40B4-BE49-F238E27FC236}">
                <a16:creationId xmlns:a16="http://schemas.microsoft.com/office/drawing/2014/main" id="{DAEAFC15-6A93-2443-B22E-C5F99BC60721}"/>
              </a:ext>
            </a:extLst>
          </p:cNvPr>
          <p:cNvSpPr/>
          <p:nvPr/>
        </p:nvSpPr>
        <p:spPr>
          <a:xfrm>
            <a:off x="853354"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2" name="正方形/長方形 71">
            <a:extLst>
              <a:ext uri="{FF2B5EF4-FFF2-40B4-BE49-F238E27FC236}">
                <a16:creationId xmlns:a16="http://schemas.microsoft.com/office/drawing/2014/main" id="{A3B4D36C-839C-864C-A101-BE4EC227904A}"/>
              </a:ext>
            </a:extLst>
          </p:cNvPr>
          <p:cNvSpPr/>
          <p:nvPr/>
        </p:nvSpPr>
        <p:spPr>
          <a:xfrm>
            <a:off x="565322" y="4473064"/>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3" name="正方形/長方形 72">
            <a:extLst>
              <a:ext uri="{FF2B5EF4-FFF2-40B4-BE49-F238E27FC236}">
                <a16:creationId xmlns:a16="http://schemas.microsoft.com/office/drawing/2014/main" id="{F043AC91-D5F4-644F-8DDF-3A65B2DDC001}"/>
              </a:ext>
            </a:extLst>
          </p:cNvPr>
          <p:cNvSpPr/>
          <p:nvPr/>
        </p:nvSpPr>
        <p:spPr>
          <a:xfrm>
            <a:off x="277290"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4" name="正方形/長方形 73">
            <a:extLst>
              <a:ext uri="{FF2B5EF4-FFF2-40B4-BE49-F238E27FC236}">
                <a16:creationId xmlns:a16="http://schemas.microsoft.com/office/drawing/2014/main" id="{BC2B2F6D-0FDF-E041-8561-B905BD3C400A}"/>
              </a:ext>
            </a:extLst>
          </p:cNvPr>
          <p:cNvSpPr/>
          <p:nvPr/>
        </p:nvSpPr>
        <p:spPr>
          <a:xfrm>
            <a:off x="2293514" y="4185032"/>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5" name="正方形/長方形 74">
            <a:extLst>
              <a:ext uri="{FF2B5EF4-FFF2-40B4-BE49-F238E27FC236}">
                <a16:creationId xmlns:a16="http://schemas.microsoft.com/office/drawing/2014/main" id="{B1341B46-BA0F-074E-A342-02BDD5E4796D}"/>
              </a:ext>
            </a:extLst>
          </p:cNvPr>
          <p:cNvSpPr/>
          <p:nvPr/>
        </p:nvSpPr>
        <p:spPr>
          <a:xfrm>
            <a:off x="1141386"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正方形/長方形 75">
            <a:extLst>
              <a:ext uri="{FF2B5EF4-FFF2-40B4-BE49-F238E27FC236}">
                <a16:creationId xmlns:a16="http://schemas.microsoft.com/office/drawing/2014/main" id="{60CA6713-5449-164F-9DC3-0E64ADFD8B76}"/>
              </a:ext>
            </a:extLst>
          </p:cNvPr>
          <p:cNvSpPr/>
          <p:nvPr/>
        </p:nvSpPr>
        <p:spPr>
          <a:xfrm>
            <a:off x="853354" y="4185032"/>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正方形/長方形 76">
            <a:extLst>
              <a:ext uri="{FF2B5EF4-FFF2-40B4-BE49-F238E27FC236}">
                <a16:creationId xmlns:a16="http://schemas.microsoft.com/office/drawing/2014/main" id="{22E9A23F-9340-7440-A006-56320FF8437A}"/>
              </a:ext>
            </a:extLst>
          </p:cNvPr>
          <p:cNvSpPr/>
          <p:nvPr/>
        </p:nvSpPr>
        <p:spPr>
          <a:xfrm>
            <a:off x="565322" y="4185032"/>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78" name="直線コネクタ 77">
            <a:extLst>
              <a:ext uri="{FF2B5EF4-FFF2-40B4-BE49-F238E27FC236}">
                <a16:creationId xmlns:a16="http://schemas.microsoft.com/office/drawing/2014/main" id="{DD9EA216-7ED4-DD4A-9FB8-B0AA64B6301A}"/>
              </a:ext>
            </a:extLst>
          </p:cNvPr>
          <p:cNvCxnSpPr/>
          <p:nvPr/>
        </p:nvCxnSpPr>
        <p:spPr>
          <a:xfrm>
            <a:off x="277290" y="36089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E3218B2-9202-084C-989E-71C6D8EDDBF4}"/>
              </a:ext>
            </a:extLst>
          </p:cNvPr>
          <p:cNvCxnSpPr/>
          <p:nvPr/>
        </p:nvCxnSpPr>
        <p:spPr>
          <a:xfrm>
            <a:off x="277290" y="389700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B347379E-CC34-0444-83A5-232A1733CA6E}"/>
              </a:ext>
            </a:extLst>
          </p:cNvPr>
          <p:cNvCxnSpPr/>
          <p:nvPr/>
        </p:nvCxnSpPr>
        <p:spPr>
          <a:xfrm>
            <a:off x="277290" y="4185032"/>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B7FCC8D0-5E27-E347-8070-85695196AB04}"/>
              </a:ext>
            </a:extLst>
          </p:cNvPr>
          <p:cNvSpPr/>
          <p:nvPr/>
        </p:nvSpPr>
        <p:spPr>
          <a:xfrm>
            <a:off x="277290"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正方形/長方形 81">
            <a:extLst>
              <a:ext uri="{FF2B5EF4-FFF2-40B4-BE49-F238E27FC236}">
                <a16:creationId xmlns:a16="http://schemas.microsoft.com/office/drawing/2014/main" id="{B9915786-C494-D540-B013-70D9CF4D7BB1}"/>
              </a:ext>
            </a:extLst>
          </p:cNvPr>
          <p:cNvSpPr/>
          <p:nvPr/>
        </p:nvSpPr>
        <p:spPr>
          <a:xfrm>
            <a:off x="2293514" y="3897000"/>
            <a:ext cx="288032" cy="28803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3" name="正方形/長方形 82">
            <a:extLst>
              <a:ext uri="{FF2B5EF4-FFF2-40B4-BE49-F238E27FC236}">
                <a16:creationId xmlns:a16="http://schemas.microsoft.com/office/drawing/2014/main" id="{A4CE4A7C-9FC0-8542-A4D1-E8E9ECC22365}"/>
              </a:ext>
            </a:extLst>
          </p:cNvPr>
          <p:cNvSpPr/>
          <p:nvPr/>
        </p:nvSpPr>
        <p:spPr>
          <a:xfrm>
            <a:off x="2005482"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5A4D2925-407F-244E-8A56-32589B9801EE}"/>
              </a:ext>
            </a:extLst>
          </p:cNvPr>
          <p:cNvSpPr/>
          <p:nvPr/>
        </p:nvSpPr>
        <p:spPr>
          <a:xfrm>
            <a:off x="1429418"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正方形/長方形 84">
            <a:extLst>
              <a:ext uri="{FF2B5EF4-FFF2-40B4-BE49-F238E27FC236}">
                <a16:creationId xmlns:a16="http://schemas.microsoft.com/office/drawing/2014/main" id="{380195EA-D82A-E647-87F6-30CADC13931E}"/>
              </a:ext>
            </a:extLst>
          </p:cNvPr>
          <p:cNvSpPr/>
          <p:nvPr/>
        </p:nvSpPr>
        <p:spPr>
          <a:xfrm>
            <a:off x="1141386" y="3897000"/>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a:extLst>
              <a:ext uri="{FF2B5EF4-FFF2-40B4-BE49-F238E27FC236}">
                <a16:creationId xmlns:a16="http://schemas.microsoft.com/office/drawing/2014/main" id="{FB770614-46E7-5843-9CE7-7E2E97ADAD42}"/>
              </a:ext>
            </a:extLst>
          </p:cNvPr>
          <p:cNvSpPr/>
          <p:nvPr/>
        </p:nvSpPr>
        <p:spPr>
          <a:xfrm>
            <a:off x="853354"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7" name="正方形/長方形 86">
            <a:extLst>
              <a:ext uri="{FF2B5EF4-FFF2-40B4-BE49-F238E27FC236}">
                <a16:creationId xmlns:a16="http://schemas.microsoft.com/office/drawing/2014/main" id="{8D42800D-5F6A-D243-8963-E7543F3F7606}"/>
              </a:ext>
            </a:extLst>
          </p:cNvPr>
          <p:cNvSpPr/>
          <p:nvPr/>
        </p:nvSpPr>
        <p:spPr>
          <a:xfrm>
            <a:off x="565322" y="3897000"/>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8" name="正方形/長方形 87">
            <a:extLst>
              <a:ext uri="{FF2B5EF4-FFF2-40B4-BE49-F238E27FC236}">
                <a16:creationId xmlns:a16="http://schemas.microsoft.com/office/drawing/2014/main" id="{B24A9591-B483-2244-8F8F-0DB2234D3C73}"/>
              </a:ext>
            </a:extLst>
          </p:cNvPr>
          <p:cNvSpPr/>
          <p:nvPr/>
        </p:nvSpPr>
        <p:spPr>
          <a:xfrm>
            <a:off x="277290"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9" name="正方形/長方形 88">
            <a:extLst>
              <a:ext uri="{FF2B5EF4-FFF2-40B4-BE49-F238E27FC236}">
                <a16:creationId xmlns:a16="http://schemas.microsoft.com/office/drawing/2014/main" id="{0E287198-4AAD-7248-B119-2D3DBBC543C5}"/>
              </a:ext>
            </a:extLst>
          </p:cNvPr>
          <p:cNvSpPr/>
          <p:nvPr/>
        </p:nvSpPr>
        <p:spPr>
          <a:xfrm>
            <a:off x="2293514"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0" name="正方形/長方形 89">
            <a:extLst>
              <a:ext uri="{FF2B5EF4-FFF2-40B4-BE49-F238E27FC236}">
                <a16:creationId xmlns:a16="http://schemas.microsoft.com/office/drawing/2014/main" id="{551D369A-D453-3F4B-97A3-72C54344E999}"/>
              </a:ext>
            </a:extLst>
          </p:cNvPr>
          <p:cNvSpPr/>
          <p:nvPr/>
        </p:nvSpPr>
        <p:spPr>
          <a:xfrm>
            <a:off x="2005482"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1" name="正方形/長方形 90">
            <a:extLst>
              <a:ext uri="{FF2B5EF4-FFF2-40B4-BE49-F238E27FC236}">
                <a16:creationId xmlns:a16="http://schemas.microsoft.com/office/drawing/2014/main" id="{D843F082-8049-774D-96F9-8DB120BAC30A}"/>
              </a:ext>
            </a:extLst>
          </p:cNvPr>
          <p:cNvSpPr/>
          <p:nvPr/>
        </p:nvSpPr>
        <p:spPr>
          <a:xfrm>
            <a:off x="1717450"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2" name="正方形/長方形 91">
            <a:extLst>
              <a:ext uri="{FF2B5EF4-FFF2-40B4-BE49-F238E27FC236}">
                <a16:creationId xmlns:a16="http://schemas.microsoft.com/office/drawing/2014/main" id="{20DF5658-72F8-1643-8DC9-23CED443B72A}"/>
              </a:ext>
            </a:extLst>
          </p:cNvPr>
          <p:cNvSpPr/>
          <p:nvPr/>
        </p:nvSpPr>
        <p:spPr>
          <a:xfrm>
            <a:off x="1429418" y="3608968"/>
            <a:ext cx="288032" cy="28803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3" name="正方形/長方形 92">
            <a:extLst>
              <a:ext uri="{FF2B5EF4-FFF2-40B4-BE49-F238E27FC236}">
                <a16:creationId xmlns:a16="http://schemas.microsoft.com/office/drawing/2014/main" id="{699A57FD-5BD8-E346-93E2-321AFD52C0E2}"/>
              </a:ext>
            </a:extLst>
          </p:cNvPr>
          <p:cNvSpPr/>
          <p:nvPr/>
        </p:nvSpPr>
        <p:spPr>
          <a:xfrm>
            <a:off x="1141386"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4" name="正方形/長方形 93">
            <a:extLst>
              <a:ext uri="{FF2B5EF4-FFF2-40B4-BE49-F238E27FC236}">
                <a16:creationId xmlns:a16="http://schemas.microsoft.com/office/drawing/2014/main" id="{95B18512-9EAE-2849-B14C-453BD340C8C2}"/>
              </a:ext>
            </a:extLst>
          </p:cNvPr>
          <p:cNvSpPr/>
          <p:nvPr/>
        </p:nvSpPr>
        <p:spPr>
          <a:xfrm>
            <a:off x="853354"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正方形/長方形 94">
            <a:extLst>
              <a:ext uri="{FF2B5EF4-FFF2-40B4-BE49-F238E27FC236}">
                <a16:creationId xmlns:a16="http://schemas.microsoft.com/office/drawing/2014/main" id="{CFA81391-12F1-EF49-80DD-F463350BF153}"/>
              </a:ext>
            </a:extLst>
          </p:cNvPr>
          <p:cNvSpPr/>
          <p:nvPr/>
        </p:nvSpPr>
        <p:spPr>
          <a:xfrm>
            <a:off x="565322" y="3608968"/>
            <a:ext cx="288032" cy="28803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6" name="正方形/長方形 95">
            <a:extLst>
              <a:ext uri="{FF2B5EF4-FFF2-40B4-BE49-F238E27FC236}">
                <a16:creationId xmlns:a16="http://schemas.microsoft.com/office/drawing/2014/main" id="{47055741-ED4D-7E40-9532-B694C9EB7AB1}"/>
              </a:ext>
            </a:extLst>
          </p:cNvPr>
          <p:cNvSpPr/>
          <p:nvPr/>
        </p:nvSpPr>
        <p:spPr>
          <a:xfrm>
            <a:off x="1717450" y="4473064"/>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7" name="正方形/長方形 96">
            <a:extLst>
              <a:ext uri="{FF2B5EF4-FFF2-40B4-BE49-F238E27FC236}">
                <a16:creationId xmlns:a16="http://schemas.microsoft.com/office/drawing/2014/main" id="{0AE6DDEE-47DE-3A4C-8A9A-3D5F3888666B}"/>
              </a:ext>
            </a:extLst>
          </p:cNvPr>
          <p:cNvSpPr/>
          <p:nvPr/>
        </p:nvSpPr>
        <p:spPr>
          <a:xfrm>
            <a:off x="2005482" y="4185032"/>
            <a:ext cx="288032" cy="288032"/>
          </a:xfrm>
          <a:prstGeom prst="rect">
            <a:avLst/>
          </a:prstGeom>
          <a:solidFill>
            <a:schemeClr val="accent1">
              <a:lumMod val="40000"/>
              <a:lumOff val="6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8" name="正方形/長方形 97">
            <a:extLst>
              <a:ext uri="{FF2B5EF4-FFF2-40B4-BE49-F238E27FC236}">
                <a16:creationId xmlns:a16="http://schemas.microsoft.com/office/drawing/2014/main" id="{699DA967-2702-B74E-8F10-3DE4269A1768}"/>
              </a:ext>
            </a:extLst>
          </p:cNvPr>
          <p:cNvSpPr/>
          <p:nvPr/>
        </p:nvSpPr>
        <p:spPr>
          <a:xfrm>
            <a:off x="1429418" y="4185032"/>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9" name="正方形/長方形 98">
            <a:extLst>
              <a:ext uri="{FF2B5EF4-FFF2-40B4-BE49-F238E27FC236}">
                <a16:creationId xmlns:a16="http://schemas.microsoft.com/office/drawing/2014/main" id="{7274C640-C163-E747-80BE-B4FC80D42D00}"/>
              </a:ext>
            </a:extLst>
          </p:cNvPr>
          <p:cNvSpPr/>
          <p:nvPr/>
        </p:nvSpPr>
        <p:spPr>
          <a:xfrm>
            <a:off x="1717450" y="3897000"/>
            <a:ext cx="288032" cy="288032"/>
          </a:xfrm>
          <a:prstGeom prst="rect">
            <a:avLst/>
          </a:prstGeom>
          <a:solidFill>
            <a:schemeClr val="accent1">
              <a:lumMod val="60000"/>
              <a:lumOff val="40000"/>
            </a:schemeClr>
          </a:solidFill>
          <a:ln w="381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cxnSp>
        <p:nvCxnSpPr>
          <p:cNvPr id="100" name="直線矢印コネクタ 99">
            <a:extLst>
              <a:ext uri="{FF2B5EF4-FFF2-40B4-BE49-F238E27FC236}">
                <a16:creationId xmlns:a16="http://schemas.microsoft.com/office/drawing/2014/main" id="{D479C75C-95AC-7640-A367-F5A996F9452B}"/>
              </a:ext>
            </a:extLst>
          </p:cNvPr>
          <p:cNvCxnSpPr>
            <a:cxnSpLocks/>
            <a:stCxn id="101" idx="1"/>
          </p:cNvCxnSpPr>
          <p:nvPr/>
        </p:nvCxnSpPr>
        <p:spPr>
          <a:xfrm flipH="1">
            <a:off x="1851410" y="3915018"/>
            <a:ext cx="1717040" cy="424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4">
            <a:extLst>
              <a:ext uri="{FF2B5EF4-FFF2-40B4-BE49-F238E27FC236}">
                <a16:creationId xmlns:a16="http://schemas.microsoft.com/office/drawing/2014/main" id="{51F22DE8-A292-CE42-BEF8-8BCCBCE16956}"/>
              </a:ext>
            </a:extLst>
          </p:cNvPr>
          <p:cNvSpPr txBox="1"/>
          <p:nvPr/>
        </p:nvSpPr>
        <p:spPr>
          <a:xfrm>
            <a:off x="3568450" y="3730352"/>
            <a:ext cx="3877985"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FF0000"/>
                </a:solidFill>
              </a:rPr>
              <a:t>この地点</a:t>
            </a:r>
            <a:r>
              <a:rPr kumimoji="1" lang="ja-JP" altLang="en-US"/>
              <a:t>での次のステップでの値を</a:t>
            </a:r>
          </a:p>
        </p:txBody>
      </p:sp>
      <p:sp>
        <p:nvSpPr>
          <p:cNvPr id="102" name="テキスト ボックス 105">
            <a:extLst>
              <a:ext uri="{FF2B5EF4-FFF2-40B4-BE49-F238E27FC236}">
                <a16:creationId xmlns:a16="http://schemas.microsoft.com/office/drawing/2014/main" id="{C06CA0BA-5AEB-DD4B-9961-1D1D4C553688}"/>
              </a:ext>
            </a:extLst>
          </p:cNvPr>
          <p:cNvSpPr txBox="1"/>
          <p:nvPr/>
        </p:nvSpPr>
        <p:spPr>
          <a:xfrm>
            <a:off x="3588770" y="4258672"/>
            <a:ext cx="2492990"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solidFill>
                  <a:srgbClr val="011893"/>
                </a:solidFill>
              </a:rPr>
              <a:t>周りの値</a:t>
            </a:r>
            <a:r>
              <a:rPr kumimoji="1" lang="ja-JP" altLang="en-US"/>
              <a:t>をみて決める</a:t>
            </a:r>
          </a:p>
        </p:txBody>
      </p:sp>
      <p:cxnSp>
        <p:nvCxnSpPr>
          <p:cNvPr id="103" name="直線矢印コネクタ 102">
            <a:extLst>
              <a:ext uri="{FF2B5EF4-FFF2-40B4-BE49-F238E27FC236}">
                <a16:creationId xmlns:a16="http://schemas.microsoft.com/office/drawing/2014/main" id="{012F1C6B-D0DE-4C41-B5A8-4D90B0CA1D32}"/>
              </a:ext>
            </a:extLst>
          </p:cNvPr>
          <p:cNvCxnSpPr>
            <a:cxnSpLocks/>
            <a:stCxn id="102" idx="1"/>
            <a:endCxn id="96" idx="3"/>
          </p:cNvCxnSpPr>
          <p:nvPr/>
        </p:nvCxnSpPr>
        <p:spPr>
          <a:xfrm flipH="1">
            <a:off x="2005482" y="4443338"/>
            <a:ext cx="1583288" cy="173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7DD0877D-4BA7-A741-BEF5-131C03D85F01}"/>
              </a:ext>
            </a:extLst>
          </p:cNvPr>
          <p:cNvSpPr/>
          <p:nvPr/>
        </p:nvSpPr>
        <p:spPr>
          <a:xfrm>
            <a:off x="1717450" y="4185032"/>
            <a:ext cx="288032" cy="288032"/>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5" name="テキスト ボックス 108">
            <a:extLst>
              <a:ext uri="{FF2B5EF4-FFF2-40B4-BE49-F238E27FC236}">
                <a16:creationId xmlns:a16="http://schemas.microsoft.com/office/drawing/2014/main" id="{2ABC3A2A-F267-E742-90E9-6946F18B70AD}"/>
              </a:ext>
            </a:extLst>
          </p:cNvPr>
          <p:cNvSpPr txBox="1"/>
          <p:nvPr/>
        </p:nvSpPr>
        <p:spPr>
          <a:xfrm>
            <a:off x="3575663" y="4797152"/>
            <a:ext cx="5182829"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a:t>上記の操作をすべての地点について繰り返すと</a:t>
            </a:r>
            <a:endParaRPr kumimoji="1" lang="en-US" altLang="ja-JP"/>
          </a:p>
          <a:p>
            <a:r>
              <a:rPr lang="ja-JP" altLang="en-US"/>
              <a:t>次のステップ</a:t>
            </a:r>
            <a:r>
              <a:rPr lang="en-US" altLang="ja-JP"/>
              <a:t>(</a:t>
            </a:r>
            <a:r>
              <a:rPr lang="ja-JP" altLang="en-US"/>
              <a:t>少し未来</a:t>
            </a:r>
            <a:r>
              <a:rPr lang="en-US" altLang="ja-JP"/>
              <a:t>)</a:t>
            </a:r>
            <a:r>
              <a:rPr lang="ja-JP" altLang="en-US"/>
              <a:t>での「世界」がわかる</a:t>
            </a:r>
            <a:endParaRPr kumimoji="1" lang="ja-JP" altLang="en-US"/>
          </a:p>
        </p:txBody>
      </p:sp>
      <p:sp>
        <p:nvSpPr>
          <p:cNvPr id="106" name="テキスト ボックス 111">
            <a:extLst>
              <a:ext uri="{FF2B5EF4-FFF2-40B4-BE49-F238E27FC236}">
                <a16:creationId xmlns:a16="http://schemas.microsoft.com/office/drawing/2014/main" id="{6BFD96F2-C02E-B64E-8655-5C098C22FB62}"/>
              </a:ext>
            </a:extLst>
          </p:cNvPr>
          <p:cNvSpPr txBox="1"/>
          <p:nvPr/>
        </p:nvSpPr>
        <p:spPr>
          <a:xfrm>
            <a:off x="3131840" y="5661248"/>
            <a:ext cx="5724644" cy="369332"/>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dirty="0"/>
              <a:t>「ステップ」を繰り返せば、遠い未来の世界がわかる</a:t>
            </a:r>
            <a:endParaRPr kumimoji="1" lang="ja-JP" altLang="en-US" dirty="0"/>
          </a:p>
        </p:txBody>
      </p:sp>
    </p:spTree>
    <p:extLst>
      <p:ext uri="{BB962C8B-B14F-4D97-AF65-F5344CB8AC3E}">
        <p14:creationId xmlns:p14="http://schemas.microsoft.com/office/powerpoint/2010/main" val="3204583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EF8246-7E00-414C-B61C-B074C9D4A726}"/>
              </a:ext>
            </a:extLst>
          </p:cNvPr>
          <p:cNvSpPr>
            <a:spLocks noGrp="1"/>
          </p:cNvSpPr>
          <p:nvPr>
            <p:ph type="body" sz="quarter" idx="10"/>
          </p:nvPr>
        </p:nvSpPr>
        <p:spPr/>
        <p:txBody>
          <a:bodyPr/>
          <a:lstStyle/>
          <a:p>
            <a:r>
              <a:rPr kumimoji="1" lang="ja-JP" altLang="en-US" dirty="0"/>
              <a:t>微分方程式の離散化</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EF8CD75-D369-4498-9B71-BB3A53FA18B4}"/>
                  </a:ext>
                </a:extLst>
              </p:cNvPr>
              <p:cNvSpPr txBox="1"/>
              <p:nvPr/>
            </p:nvSpPr>
            <p:spPr>
              <a:xfrm>
                <a:off x="611560" y="1700808"/>
                <a:ext cx="152150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𝑑𝑥</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FEF8CD75-D369-4498-9B71-BB3A53FA18B4}"/>
                  </a:ext>
                </a:extLst>
              </p:cNvPr>
              <p:cNvSpPr txBox="1">
                <a:spLocks noRot="1" noChangeAspect="1" noMove="1" noResize="1" noEditPoints="1" noAdjustHandles="1" noChangeArrowheads="1" noChangeShapeType="1" noTextEdit="1"/>
              </p:cNvSpPr>
              <p:nvPr/>
            </p:nvSpPr>
            <p:spPr>
              <a:xfrm>
                <a:off x="611560" y="1700808"/>
                <a:ext cx="1521507" cy="1051826"/>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57874598-6AFB-4D90-B102-D8B572011A92}"/>
              </a:ext>
            </a:extLst>
          </p:cNvPr>
          <p:cNvSpPr txBox="1"/>
          <p:nvPr/>
        </p:nvSpPr>
        <p:spPr>
          <a:xfrm>
            <a:off x="5076056" y="2780928"/>
            <a:ext cx="2954655" cy="830997"/>
          </a:xfrm>
          <a:prstGeom prst="rect">
            <a:avLst/>
          </a:prstGeom>
          <a:noFill/>
        </p:spPr>
        <p:txBody>
          <a:bodyPr wrap="none" rtlCol="0">
            <a:spAutoFit/>
          </a:bodyPr>
          <a:lstStyle/>
          <a:p>
            <a:r>
              <a:rPr lang="ja-JP" altLang="en-US" sz="2400" dirty="0"/>
              <a:t>時間だけ離散化し、</a:t>
            </a:r>
            <a:endParaRPr lang="en-US" altLang="ja-JP" sz="2400" dirty="0"/>
          </a:p>
          <a:p>
            <a:r>
              <a:rPr lang="ja-JP" altLang="en-US" sz="2400" dirty="0"/>
              <a:t>位置や速度は連続</a:t>
            </a:r>
            <a:endParaRPr kumimoji="1" lang="ja-JP" altLang="en-US" sz="24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6ADE05-8CA8-400A-B296-E724BA64545E}"/>
                  </a:ext>
                </a:extLst>
              </p:cNvPr>
              <p:cNvSpPr txBox="1"/>
              <p:nvPr/>
            </p:nvSpPr>
            <p:spPr>
              <a:xfrm>
                <a:off x="4427984" y="1988840"/>
                <a:ext cx="42823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h</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𝑣h</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E6ADE05-8CA8-400A-B296-E724BA64545E}"/>
                  </a:ext>
                </a:extLst>
              </p:cNvPr>
              <p:cNvSpPr txBox="1">
                <a:spLocks noRot="1" noChangeAspect="1" noMove="1" noResize="1" noEditPoints="1" noAdjustHandles="1" noChangeArrowheads="1" noChangeShapeType="1" noTextEdit="1"/>
              </p:cNvSpPr>
              <p:nvPr/>
            </p:nvSpPr>
            <p:spPr>
              <a:xfrm>
                <a:off x="4427984" y="1988840"/>
                <a:ext cx="4282326" cy="553998"/>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FDA676B-64E4-48E8-ABFD-B88C785B770C}"/>
              </a:ext>
            </a:extLst>
          </p:cNvPr>
          <p:cNvSpPr txBox="1"/>
          <p:nvPr/>
        </p:nvSpPr>
        <p:spPr>
          <a:xfrm>
            <a:off x="323528" y="1124744"/>
            <a:ext cx="3262432" cy="461665"/>
          </a:xfrm>
          <a:prstGeom prst="rect">
            <a:avLst/>
          </a:prstGeom>
          <a:noFill/>
        </p:spPr>
        <p:txBody>
          <a:bodyPr wrap="none" rtlCol="0">
            <a:spAutoFit/>
          </a:bodyPr>
          <a:lstStyle/>
          <a:p>
            <a:r>
              <a:rPr lang="ja-JP" altLang="en-US" sz="2400" dirty="0"/>
              <a:t>物体の運動を追う場合</a:t>
            </a:r>
            <a:endParaRPr kumimoji="1" lang="ja-JP" altLang="en-US" sz="2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E3ADF5C-EF1E-4010-A70C-B1840B3CACDF}"/>
                  </a:ext>
                </a:extLst>
              </p:cNvPr>
              <p:cNvSpPr txBox="1"/>
              <p:nvPr/>
            </p:nvSpPr>
            <p:spPr>
              <a:xfrm>
                <a:off x="179512" y="4653136"/>
                <a:ext cx="3168352" cy="98815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3200" i="1">
                              <a:latin typeface="Cambria Math" panose="02040503050406030204" pitchFamily="18" charset="0"/>
                            </a:rPr>
                          </m:ctrlPr>
                        </m:fPr>
                        <m:num>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𝑇</m:t>
                          </m:r>
                        </m:num>
                        <m:den>
                          <m:r>
                            <a:rPr kumimoji="1" lang="en-US" altLang="ja-JP" sz="3200" i="1">
                              <a:latin typeface="Cambria Math" panose="02040503050406030204" pitchFamily="18" charset="0"/>
                              <a:ea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𝑡</m:t>
                          </m:r>
                        </m:den>
                      </m:f>
                      <m:r>
                        <a:rPr kumimoji="1" lang="en-US" altLang="ja-JP" sz="3200" b="0" i="1">
                          <a:latin typeface="Cambria Math" panose="02040503050406030204" pitchFamily="18" charset="0"/>
                        </a:rPr>
                        <m:t>=−</m:t>
                      </m:r>
                      <m:r>
                        <a:rPr kumimoji="1" lang="en-US" altLang="ja-JP" sz="3200" b="0" i="1">
                          <a:latin typeface="Cambria Math" panose="02040503050406030204" pitchFamily="18" charset="0"/>
                          <a:ea typeface="Cambria Math" panose="02040503050406030204" pitchFamily="18" charset="0"/>
                        </a:rPr>
                        <m:t>𝜅</m:t>
                      </m:r>
                      <m:f>
                        <m:fPr>
                          <m:ctrlPr>
                            <a:rPr kumimoji="1" lang="en-US" altLang="ja-JP" sz="3200" b="0" i="1">
                              <a:latin typeface="Cambria Math" panose="02040503050406030204" pitchFamily="18" charset="0"/>
                              <a:ea typeface="Cambria Math" panose="02040503050406030204" pitchFamily="18" charset="0"/>
                            </a:rPr>
                          </m:ctrlPr>
                        </m:fPr>
                        <m:num>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m:t>
                              </m:r>
                            </m:e>
                            <m:sup>
                              <m:r>
                                <a:rPr kumimoji="1" lang="en-US" altLang="ja-JP" sz="3200" b="0" i="1">
                                  <a:latin typeface="Cambria Math" panose="02040503050406030204" pitchFamily="18" charset="0"/>
                                  <a:ea typeface="Cambria Math" panose="02040503050406030204" pitchFamily="18" charset="0"/>
                                </a:rPr>
                                <m:t>2</m:t>
                              </m:r>
                            </m:sup>
                          </m:sSup>
                          <m:r>
                            <a:rPr kumimoji="1" lang="en-US" altLang="ja-JP" sz="3200" b="0" i="1">
                              <a:latin typeface="Cambria Math" panose="02040503050406030204" pitchFamily="18" charset="0"/>
                              <a:ea typeface="Cambria Math" panose="02040503050406030204" pitchFamily="18" charset="0"/>
                            </a:rPr>
                            <m:t>𝑇</m:t>
                          </m:r>
                        </m:num>
                        <m:den>
                          <m:sSup>
                            <m:sSupPr>
                              <m:ctrlPr>
                                <a:rPr kumimoji="1" lang="en-US" altLang="ja-JP" sz="3200" b="0" i="1">
                                  <a:latin typeface="Cambria Math" panose="02040503050406030204" pitchFamily="18" charset="0"/>
                                  <a:ea typeface="Cambria Math" panose="02040503050406030204" pitchFamily="18" charset="0"/>
                                </a:rPr>
                              </m:ctrlPr>
                            </m:sSupPr>
                            <m:e>
                              <m:r>
                                <a:rPr kumimoji="1" lang="en-US" altLang="ja-JP" sz="3200" b="0" i="1">
                                  <a:latin typeface="Cambria Math" panose="02040503050406030204" pitchFamily="18" charset="0"/>
                                  <a:ea typeface="Cambria Math" panose="02040503050406030204" pitchFamily="18" charset="0"/>
                                </a:rPr>
                                <m:t>𝑑𝑥</m:t>
                              </m:r>
                            </m:e>
                            <m:sup>
                              <m:r>
                                <a:rPr kumimoji="1" lang="en-US" altLang="ja-JP" sz="3200" b="0" i="1">
                                  <a:latin typeface="Cambria Math" panose="02040503050406030204" pitchFamily="18" charset="0"/>
                                  <a:ea typeface="Cambria Math" panose="02040503050406030204" pitchFamily="18" charset="0"/>
                                </a:rPr>
                                <m:t>2</m:t>
                              </m:r>
                            </m:sup>
                          </m:sSup>
                        </m:den>
                      </m:f>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2E3ADF5C-EF1E-4010-A70C-B1840B3CACDF}"/>
                  </a:ext>
                </a:extLst>
              </p:cNvPr>
              <p:cNvSpPr txBox="1">
                <a:spLocks noRot="1" noChangeAspect="1" noMove="1" noResize="1" noEditPoints="1" noAdjustHandles="1" noChangeArrowheads="1" noChangeShapeType="1" noTextEdit="1"/>
              </p:cNvSpPr>
              <p:nvPr/>
            </p:nvSpPr>
            <p:spPr>
              <a:xfrm>
                <a:off x="179512" y="4653136"/>
                <a:ext cx="3168352" cy="98815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FAE5B69-3C9D-412C-96F2-E4B8218ED7FA}"/>
                  </a:ext>
                </a:extLst>
              </p:cNvPr>
              <p:cNvSpPr txBox="1"/>
              <p:nvPr/>
            </p:nvSpPr>
            <p:spPr>
              <a:xfrm>
                <a:off x="3860631" y="4941168"/>
                <a:ext cx="5283369" cy="416845"/>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𝑇</m:t>
                        </m:r>
                      </m:e>
                      <m:sub>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sub>
                    </m:sSub>
                    <m:r>
                      <a:rPr kumimoji="1" lang="en-US" altLang="ja-JP" sz="2400" b="0" i="1" smtClean="0">
                        <a:latin typeface="Cambria Math" panose="02040503050406030204" pitchFamily="18" charset="0"/>
                      </a:rPr>
                      <m:t>=</m:t>
                    </m:r>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r>
                          <a:rPr lang="en-US" altLang="ja-JP" sz="2400" i="1">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m:t>
                            </m:r>
                            <m:r>
                              <a:rPr lang="en-US" altLang="ja-JP" sz="2400" i="1">
                                <a:latin typeface="Cambria Math" panose="02040503050406030204" pitchFamily="18" charset="0"/>
                              </a:rPr>
                              <m:t>𝑡</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𝑇</m:t>
                            </m:r>
                          </m:e>
                          <m:sub>
                            <m:r>
                              <a:rPr lang="en-US" altLang="ja-JP" sz="2400" i="1">
                                <a:latin typeface="Cambria Math" panose="02040503050406030204" pitchFamily="18" charset="0"/>
                              </a:rPr>
                              <m:t>𝑥</m:t>
                            </m:r>
                            <m:r>
                              <a:rPr lang="en-US" altLang="ja-JP" sz="2400" i="1">
                                <a:latin typeface="Cambria Math" panose="02040503050406030204" pitchFamily="18" charset="0"/>
                              </a:rPr>
                              <m:t>−1,</m:t>
                            </m:r>
                            <m:r>
                              <a:rPr lang="en-US" altLang="ja-JP" sz="2400" i="1">
                                <a:latin typeface="Cambria Math" panose="02040503050406030204" pitchFamily="18" charset="0"/>
                              </a:rPr>
                              <m:t>𝑡</m:t>
                            </m:r>
                          </m:sub>
                        </m:sSub>
                      </m:e>
                    </m:d>
                    <m:r>
                      <a:rPr lang="en-US" altLang="ja-JP" sz="2400" b="0" i="1" smtClean="0">
                        <a:latin typeface="Cambria Math" panose="02040503050406030204" pitchFamily="18" charset="0"/>
                      </a:rPr>
                      <m:t>h</m:t>
                    </m:r>
                  </m:oMath>
                </a14:m>
                <a:endParaRPr kumimoji="1" lang="ja-JP" altLang="en-US" sz="2400" dirty="0"/>
              </a:p>
            </p:txBody>
          </p:sp>
        </mc:Choice>
        <mc:Fallback xmlns="">
          <p:sp>
            <p:nvSpPr>
              <p:cNvPr id="9" name="テキスト ボックス 8">
                <a:extLst>
                  <a:ext uri="{FF2B5EF4-FFF2-40B4-BE49-F238E27FC236}">
                    <a16:creationId xmlns:a16="http://schemas.microsoft.com/office/drawing/2014/main" id="{9FAE5B69-3C9D-412C-96F2-E4B8218ED7FA}"/>
                  </a:ext>
                </a:extLst>
              </p:cNvPr>
              <p:cNvSpPr txBox="1">
                <a:spLocks noRot="1" noChangeAspect="1" noMove="1" noResize="1" noEditPoints="1" noAdjustHandles="1" noChangeArrowheads="1" noChangeShapeType="1" noTextEdit="1"/>
              </p:cNvSpPr>
              <p:nvPr/>
            </p:nvSpPr>
            <p:spPr>
              <a:xfrm>
                <a:off x="3860631" y="4941168"/>
                <a:ext cx="5283369" cy="416845"/>
              </a:xfrm>
              <a:prstGeom prst="rect">
                <a:avLst/>
              </a:prstGeom>
              <a:blipFill>
                <a:blip r:embed="rId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EA0FBF3-BADD-433B-89B8-C02AA32E2521}"/>
              </a:ext>
            </a:extLst>
          </p:cNvPr>
          <p:cNvSpPr txBox="1"/>
          <p:nvPr/>
        </p:nvSpPr>
        <p:spPr>
          <a:xfrm>
            <a:off x="5076056" y="5661248"/>
            <a:ext cx="2954655" cy="830997"/>
          </a:xfrm>
          <a:prstGeom prst="rect">
            <a:avLst/>
          </a:prstGeom>
          <a:noFill/>
        </p:spPr>
        <p:txBody>
          <a:bodyPr wrap="none" rtlCol="0">
            <a:spAutoFit/>
          </a:bodyPr>
          <a:lstStyle/>
          <a:p>
            <a:r>
              <a:rPr lang="ja-JP" altLang="en-US" sz="2400" dirty="0"/>
              <a:t>時間と空間をともに</a:t>
            </a:r>
            <a:endParaRPr lang="en-US" altLang="ja-JP" sz="2400" dirty="0"/>
          </a:p>
          <a:p>
            <a:r>
              <a:rPr kumimoji="1" lang="ja-JP" altLang="en-US" sz="2400" dirty="0"/>
              <a:t>離散化</a:t>
            </a:r>
          </a:p>
        </p:txBody>
      </p:sp>
      <p:sp>
        <p:nvSpPr>
          <p:cNvPr id="11" name="テキスト ボックス 10">
            <a:extLst>
              <a:ext uri="{FF2B5EF4-FFF2-40B4-BE49-F238E27FC236}">
                <a16:creationId xmlns:a16="http://schemas.microsoft.com/office/drawing/2014/main" id="{42BBD9B8-3034-48CD-8DCE-543251D82ED3}"/>
              </a:ext>
            </a:extLst>
          </p:cNvPr>
          <p:cNvSpPr txBox="1"/>
          <p:nvPr/>
        </p:nvSpPr>
        <p:spPr>
          <a:xfrm>
            <a:off x="251520" y="3501008"/>
            <a:ext cx="4185761" cy="461665"/>
          </a:xfrm>
          <a:prstGeom prst="rect">
            <a:avLst/>
          </a:prstGeom>
          <a:noFill/>
        </p:spPr>
        <p:txBody>
          <a:bodyPr wrap="none" rtlCol="0">
            <a:spAutoFit/>
          </a:bodyPr>
          <a:lstStyle/>
          <a:p>
            <a:r>
              <a:rPr lang="ja-JP" altLang="en-US" sz="2400" dirty="0"/>
              <a:t>場の量の時間発展を追う場合</a:t>
            </a:r>
            <a:endParaRPr kumimoji="1" lang="ja-JP" altLang="en-US" sz="2400" dirty="0"/>
          </a:p>
        </p:txBody>
      </p:sp>
      <p:sp>
        <p:nvSpPr>
          <p:cNvPr id="12" name="矢印: 右 11">
            <a:extLst>
              <a:ext uri="{FF2B5EF4-FFF2-40B4-BE49-F238E27FC236}">
                <a16:creationId xmlns:a16="http://schemas.microsoft.com/office/drawing/2014/main" id="{1B82FD53-0B12-4FFA-8152-3A348F99D16F}"/>
              </a:ext>
            </a:extLst>
          </p:cNvPr>
          <p:cNvSpPr/>
          <p:nvPr/>
        </p:nvSpPr>
        <p:spPr>
          <a:xfrm>
            <a:off x="2843808" y="1988840"/>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7CAB7CFE-A991-4559-AB85-F71B131546EB}"/>
              </a:ext>
            </a:extLst>
          </p:cNvPr>
          <p:cNvSpPr/>
          <p:nvPr/>
        </p:nvSpPr>
        <p:spPr>
          <a:xfrm>
            <a:off x="3131840" y="4941168"/>
            <a:ext cx="504056"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8026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41B29-9334-4856-9F08-C4C02EDD9F4C}"/>
              </a:ext>
            </a:extLst>
          </p:cNvPr>
          <p:cNvSpPr>
            <a:spLocks noGrp="1"/>
          </p:cNvSpPr>
          <p:nvPr>
            <p:ph type="body" sz="quarter" idx="10"/>
          </p:nvPr>
        </p:nvSpPr>
        <p:spPr/>
        <p:txBody>
          <a:bodyPr/>
          <a:lstStyle/>
          <a:p>
            <a:r>
              <a:rPr lang="ja-JP" altLang="en-US" dirty="0"/>
              <a:t>離散化のまとめ</a:t>
            </a:r>
            <a:endParaRPr kumimoji="1" lang="ja-JP" altLang="en-US" dirty="0"/>
          </a:p>
        </p:txBody>
      </p:sp>
      <p:sp>
        <p:nvSpPr>
          <p:cNvPr id="3" name="テキスト ボックス 2">
            <a:extLst>
              <a:ext uri="{FF2B5EF4-FFF2-40B4-BE49-F238E27FC236}">
                <a16:creationId xmlns:a16="http://schemas.microsoft.com/office/drawing/2014/main" id="{0E95BDBC-BC84-4EB2-9A20-9CA7B51B7F41}"/>
              </a:ext>
            </a:extLst>
          </p:cNvPr>
          <p:cNvSpPr txBox="1"/>
          <p:nvPr/>
        </p:nvSpPr>
        <p:spPr>
          <a:xfrm>
            <a:off x="107504" y="1196752"/>
            <a:ext cx="8712968" cy="2677656"/>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微分方程式を数値的に解くには、なんらかの離散化を伴う</a:t>
            </a:r>
            <a:endParaRPr lang="en-US" altLang="ja-JP" sz="2800" dirty="0"/>
          </a:p>
          <a:p>
            <a:pPr marL="342900" indent="-342900">
              <a:buFont typeface="Arial" panose="020B0604020202020204" pitchFamily="34" charset="0"/>
              <a:buChar char="•"/>
            </a:pPr>
            <a:r>
              <a:rPr kumimoji="1" lang="ja-JP" altLang="en-US" sz="2800" dirty="0"/>
              <a:t>離散化には、時間の離散化と空間の離散化がある</a:t>
            </a:r>
            <a:endParaRPr kumimoji="1" lang="en-US" altLang="ja-JP" sz="2800" dirty="0"/>
          </a:p>
          <a:p>
            <a:pPr marL="342900" indent="-342900">
              <a:buFont typeface="Arial" panose="020B0604020202020204" pitchFamily="34" charset="0"/>
              <a:buChar char="•"/>
            </a:pPr>
            <a:r>
              <a:rPr lang="ja-JP" altLang="en-US" sz="2800" dirty="0"/>
              <a:t>物体の運動を追う場合は時間のみを離散化する</a:t>
            </a:r>
            <a:endParaRPr lang="en-US" altLang="ja-JP" sz="2800" dirty="0"/>
          </a:p>
          <a:p>
            <a:pPr marL="342900" indent="-342900">
              <a:buFont typeface="Arial" panose="020B0604020202020204" pitchFamily="34" charset="0"/>
              <a:buChar char="•"/>
            </a:pPr>
            <a:r>
              <a:rPr kumimoji="1" lang="ja-JP" altLang="en-US" sz="2800" dirty="0"/>
              <a:t>場の量の時間発展を追う場合は空間、時間ともに離散化する</a:t>
            </a:r>
            <a:endParaRPr kumimoji="1" lang="en-US" altLang="ja-JP" sz="2800" dirty="0"/>
          </a:p>
        </p:txBody>
      </p:sp>
      <p:sp>
        <p:nvSpPr>
          <p:cNvPr id="5" name="テキスト ボックス 4">
            <a:extLst>
              <a:ext uri="{FF2B5EF4-FFF2-40B4-BE49-F238E27FC236}">
                <a16:creationId xmlns:a16="http://schemas.microsoft.com/office/drawing/2014/main" id="{AA2A398E-2FEA-41F9-A1D9-F3F5D16A4A9A}"/>
              </a:ext>
            </a:extLst>
          </p:cNvPr>
          <p:cNvSpPr txBox="1"/>
          <p:nvPr/>
        </p:nvSpPr>
        <p:spPr>
          <a:xfrm>
            <a:off x="179512" y="5589240"/>
            <a:ext cx="8712968" cy="338554"/>
          </a:xfrm>
          <a:prstGeom prst="rect">
            <a:avLst/>
          </a:prstGeom>
          <a:noFill/>
        </p:spPr>
        <p:txBody>
          <a:bodyPr wrap="square" rtlCol="0">
            <a:spAutoFit/>
          </a:bodyPr>
          <a:lstStyle/>
          <a:p>
            <a:r>
              <a:rPr kumimoji="1" lang="en-US" altLang="ja-JP" sz="1600" dirty="0"/>
              <a:t>※</a:t>
            </a:r>
            <a:r>
              <a:rPr kumimoji="1" lang="ja-JP" altLang="en-US" sz="1600" dirty="0"/>
              <a:t>ここでは離散化の手段として差分化を取り上げたが、他にも様々な離散化手法がある</a:t>
            </a:r>
          </a:p>
        </p:txBody>
      </p:sp>
    </p:spTree>
    <p:extLst>
      <p:ext uri="{BB962C8B-B14F-4D97-AF65-F5344CB8AC3E}">
        <p14:creationId xmlns:p14="http://schemas.microsoft.com/office/powerpoint/2010/main" val="1870030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48A8130-453F-4B54-A6F6-73BEB8847F12}"/>
              </a:ext>
            </a:extLst>
          </p:cNvPr>
          <p:cNvSpPr>
            <a:spLocks noGrp="1"/>
          </p:cNvSpPr>
          <p:nvPr>
            <p:ph type="body" sz="quarter" idx="10"/>
          </p:nvPr>
        </p:nvSpPr>
        <p:spPr/>
        <p:txBody>
          <a:bodyPr/>
          <a:lstStyle/>
          <a:p>
            <a:r>
              <a:rPr kumimoji="1" lang="ja-JP" altLang="en-US" dirty="0"/>
              <a:t>次元とスケーリング</a:t>
            </a:r>
          </a:p>
        </p:txBody>
      </p:sp>
      <p:sp>
        <p:nvSpPr>
          <p:cNvPr id="9" name="テキスト ボックス 8">
            <a:extLst>
              <a:ext uri="{FF2B5EF4-FFF2-40B4-BE49-F238E27FC236}">
                <a16:creationId xmlns:a16="http://schemas.microsoft.com/office/drawing/2014/main" id="{8D9DA961-ED2E-4346-8F11-6BE73FFD4573}"/>
              </a:ext>
            </a:extLst>
          </p:cNvPr>
          <p:cNvSpPr txBox="1"/>
          <p:nvPr/>
        </p:nvSpPr>
        <p:spPr>
          <a:xfrm>
            <a:off x="395536" y="1052736"/>
            <a:ext cx="8225329" cy="1569660"/>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a:t>
            </a:r>
            <a:r>
              <a:rPr kumimoji="1" lang="ja-JP" altLang="en-US" sz="2400" dirty="0"/>
              <a:t>狭義の</a:t>
            </a:r>
            <a:r>
              <a:rPr kumimoji="1" lang="en-US" altLang="ja-JP" sz="2400" dirty="0"/>
              <a:t>)</a:t>
            </a:r>
            <a:r>
              <a:rPr kumimoji="1" lang="ja-JP" altLang="en-US" sz="2400" dirty="0"/>
              <a:t>数値計算とは、微分方程式を数値的に解く手法</a:t>
            </a:r>
            <a:endParaRPr kumimoji="1" lang="en-US" altLang="ja-JP" sz="2400" dirty="0"/>
          </a:p>
          <a:p>
            <a:pPr marL="342900" indent="-342900">
              <a:buFont typeface="Arial" panose="020B0604020202020204" pitchFamily="34" charset="0"/>
              <a:buChar char="•"/>
            </a:pPr>
            <a:r>
              <a:rPr kumimoji="1" lang="ja-JP" altLang="en-US" sz="2400" dirty="0"/>
              <a:t>微分方程式を解くのは、</a:t>
            </a:r>
            <a:r>
              <a:rPr lang="ja-JP" altLang="en-US" sz="2400" dirty="0"/>
              <a:t>現象</a:t>
            </a:r>
            <a:r>
              <a:rPr kumimoji="1" lang="ja-JP" altLang="en-US" sz="2400" dirty="0"/>
              <a:t>を予測したいから</a:t>
            </a:r>
          </a:p>
          <a:p>
            <a:pPr marL="342900" indent="-342900">
              <a:buFont typeface="Arial" panose="020B0604020202020204" pitchFamily="34" charset="0"/>
              <a:buChar char="•"/>
            </a:pPr>
            <a:r>
              <a:rPr kumimoji="1" lang="ja-JP" altLang="en-US" sz="2400" dirty="0"/>
              <a:t>数値計算を実行すると、何かしら数値の羅列が出てくる</a:t>
            </a:r>
            <a:endParaRPr kumimoji="1" lang="en-US" altLang="ja-JP" sz="2400" dirty="0"/>
          </a:p>
          <a:p>
            <a:r>
              <a:rPr lang="ja-JP" altLang="en-US" sz="2400" dirty="0"/>
              <a:t>→ </a:t>
            </a:r>
            <a:r>
              <a:rPr lang="ja-JP" altLang="en-US" sz="2400" dirty="0">
                <a:solidFill>
                  <a:srgbClr val="011893"/>
                </a:solidFill>
              </a:rPr>
              <a:t>出てきた数値を、どのように現実に「戻す」か？</a:t>
            </a:r>
            <a:endParaRPr kumimoji="1" lang="ja-JP" altLang="en-US" sz="2400" dirty="0">
              <a:solidFill>
                <a:srgbClr val="011893"/>
              </a:solidFill>
            </a:endParaRPr>
          </a:p>
        </p:txBody>
      </p:sp>
      <p:pic>
        <p:nvPicPr>
          <p:cNvPr id="1026" name="Picture 2" descr="玩具のロボットのイラスト（青）">
            <a:extLst>
              <a:ext uri="{FF2B5EF4-FFF2-40B4-BE49-F238E27FC236}">
                <a16:creationId xmlns:a16="http://schemas.microsoft.com/office/drawing/2014/main" id="{831D9089-5EDE-4056-8F82-7E9E57D5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3068960"/>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博士のイラスト">
            <a:extLst>
              <a:ext uri="{FF2B5EF4-FFF2-40B4-BE49-F238E27FC236}">
                <a16:creationId xmlns:a16="http://schemas.microsoft.com/office/drawing/2014/main" id="{C0F2741D-AC7D-45C8-88E1-F22774B7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284984"/>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74902B02-ADC2-4A6C-89BD-AED4CE651D72}"/>
              </a:ext>
            </a:extLst>
          </p:cNvPr>
          <p:cNvSpPr/>
          <p:nvPr/>
        </p:nvSpPr>
        <p:spPr>
          <a:xfrm>
            <a:off x="233975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7B24DFE-13A0-4996-916C-0E9A45E11298}"/>
              </a:ext>
            </a:extLst>
          </p:cNvPr>
          <p:cNvSpPr txBox="1"/>
          <p:nvPr/>
        </p:nvSpPr>
        <p:spPr>
          <a:xfrm>
            <a:off x="2051720" y="2780928"/>
            <a:ext cx="1415772" cy="830997"/>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p>
        </p:txBody>
      </p:sp>
      <p:sp>
        <p:nvSpPr>
          <p:cNvPr id="15" name="テキスト ボックス 14">
            <a:extLst>
              <a:ext uri="{FF2B5EF4-FFF2-40B4-BE49-F238E27FC236}">
                <a16:creationId xmlns:a16="http://schemas.microsoft.com/office/drawing/2014/main" id="{EBA4ED4C-C9A4-4A84-A6F4-162F22206329}"/>
              </a:ext>
            </a:extLst>
          </p:cNvPr>
          <p:cNvSpPr txBox="1"/>
          <p:nvPr/>
        </p:nvSpPr>
        <p:spPr>
          <a:xfrm>
            <a:off x="755576" y="5661248"/>
            <a:ext cx="1005403" cy="584775"/>
          </a:xfrm>
          <a:prstGeom prst="rect">
            <a:avLst/>
          </a:prstGeom>
          <a:noFill/>
        </p:spPr>
        <p:txBody>
          <a:bodyPr wrap="none" rtlCol="0">
            <a:spAutoFit/>
          </a:bodyPr>
          <a:lstStyle/>
          <a:p>
            <a:r>
              <a:rPr kumimoji="1" lang="ja-JP" altLang="en-US" sz="3200" dirty="0"/>
              <a:t>現実</a:t>
            </a:r>
          </a:p>
        </p:txBody>
      </p:sp>
      <p:sp>
        <p:nvSpPr>
          <p:cNvPr id="19" name="テキスト ボックス 18">
            <a:extLst>
              <a:ext uri="{FF2B5EF4-FFF2-40B4-BE49-F238E27FC236}">
                <a16:creationId xmlns:a16="http://schemas.microsoft.com/office/drawing/2014/main" id="{7FEF85F4-0440-4B4C-8DC8-3A5AA1DEDFFD}"/>
              </a:ext>
            </a:extLst>
          </p:cNvPr>
          <p:cNvSpPr txBox="1"/>
          <p:nvPr/>
        </p:nvSpPr>
        <p:spPr>
          <a:xfrm>
            <a:off x="7020272" y="5517232"/>
            <a:ext cx="1415772" cy="584775"/>
          </a:xfrm>
          <a:prstGeom prst="rect">
            <a:avLst/>
          </a:prstGeom>
          <a:noFill/>
        </p:spPr>
        <p:txBody>
          <a:bodyPr wrap="none" rtlCol="0">
            <a:spAutoFit/>
          </a:bodyPr>
          <a:lstStyle/>
          <a:p>
            <a:r>
              <a:rPr kumimoji="1" lang="ja-JP" altLang="en-US" sz="3200" dirty="0"/>
              <a:t>計算機</a:t>
            </a:r>
          </a:p>
        </p:txBody>
      </p:sp>
      <p:sp>
        <p:nvSpPr>
          <p:cNvPr id="20" name="テキスト ボックス 19">
            <a:extLst>
              <a:ext uri="{FF2B5EF4-FFF2-40B4-BE49-F238E27FC236}">
                <a16:creationId xmlns:a16="http://schemas.microsoft.com/office/drawing/2014/main" id="{0CDC268E-2A01-4BE5-8C17-494B401C231B}"/>
              </a:ext>
            </a:extLst>
          </p:cNvPr>
          <p:cNvSpPr txBox="1"/>
          <p:nvPr/>
        </p:nvSpPr>
        <p:spPr>
          <a:xfrm>
            <a:off x="2339752" y="5661248"/>
            <a:ext cx="800219" cy="461665"/>
          </a:xfrm>
          <a:prstGeom prst="rect">
            <a:avLst/>
          </a:prstGeom>
          <a:noFill/>
        </p:spPr>
        <p:txBody>
          <a:bodyPr wrap="none" rtlCol="0">
            <a:spAutoFit/>
          </a:bodyPr>
          <a:lstStyle/>
          <a:p>
            <a:r>
              <a:rPr kumimoji="1" lang="ja-JP" altLang="en-US" sz="2400" dirty="0">
                <a:solidFill>
                  <a:srgbClr val="FF0000"/>
                </a:solidFill>
              </a:rPr>
              <a:t>解釈</a:t>
            </a:r>
          </a:p>
        </p:txBody>
      </p:sp>
      <p:pic>
        <p:nvPicPr>
          <p:cNvPr id="1030" name="Picture 6" descr="ファイルアイコン（テキスト）">
            <a:extLst>
              <a:ext uri="{FF2B5EF4-FFF2-40B4-BE49-F238E27FC236}">
                <a16:creationId xmlns:a16="http://schemas.microsoft.com/office/drawing/2014/main" id="{20FC7C1B-1321-4DB5-8533-8CCB2960A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284984"/>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右 23">
            <a:extLst>
              <a:ext uri="{FF2B5EF4-FFF2-40B4-BE49-F238E27FC236}">
                <a16:creationId xmlns:a16="http://schemas.microsoft.com/office/drawing/2014/main" id="{6E264DA5-E2CB-45B0-A0A5-058BA360C67D}"/>
              </a:ext>
            </a:extLst>
          </p:cNvPr>
          <p:cNvSpPr/>
          <p:nvPr/>
        </p:nvSpPr>
        <p:spPr>
          <a:xfrm>
            <a:off x="5220072" y="3717032"/>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BD73B129-A189-4CF7-9436-5A424BF0EEDD}"/>
              </a:ext>
            </a:extLst>
          </p:cNvPr>
          <p:cNvSpPr/>
          <p:nvPr/>
        </p:nvSpPr>
        <p:spPr>
          <a:xfrm rot="10800000">
            <a:off x="514806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7ABBC8A-9AEC-419C-AC6F-1A894F93EC8E}"/>
              </a:ext>
            </a:extLst>
          </p:cNvPr>
          <p:cNvSpPr/>
          <p:nvPr/>
        </p:nvSpPr>
        <p:spPr>
          <a:xfrm rot="10800000">
            <a:off x="2267744" y="501317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82ADA744-A605-4514-8F71-783D60D01E17}"/>
              </a:ext>
            </a:extLst>
          </p:cNvPr>
          <p:cNvSpPr txBox="1"/>
          <p:nvPr/>
        </p:nvSpPr>
        <p:spPr>
          <a:xfrm>
            <a:off x="4932040" y="3068960"/>
            <a:ext cx="1723549" cy="461665"/>
          </a:xfrm>
          <a:prstGeom prst="rect">
            <a:avLst/>
          </a:prstGeom>
          <a:noFill/>
        </p:spPr>
        <p:txBody>
          <a:bodyPr wrap="none" rtlCol="0">
            <a:spAutoFit/>
          </a:bodyPr>
          <a:lstStyle/>
          <a:p>
            <a:r>
              <a:rPr kumimoji="1" lang="ja-JP" altLang="en-US" sz="2400" dirty="0"/>
              <a:t>プログラム</a:t>
            </a:r>
          </a:p>
        </p:txBody>
      </p:sp>
      <p:pic>
        <p:nvPicPr>
          <p:cNvPr id="22" name="図 21">
            <a:extLst>
              <a:ext uri="{FF2B5EF4-FFF2-40B4-BE49-F238E27FC236}">
                <a16:creationId xmlns:a16="http://schemas.microsoft.com/office/drawing/2014/main" id="{97BEF06E-0AAF-41EF-B3D5-A8057EC0861F}"/>
              </a:ext>
            </a:extLst>
          </p:cNvPr>
          <p:cNvPicPr>
            <a:picLocks noChangeAspect="1"/>
          </p:cNvPicPr>
          <p:nvPr/>
        </p:nvPicPr>
        <p:blipFill>
          <a:blip r:embed="rId5"/>
          <a:stretch>
            <a:fillRect/>
          </a:stretch>
        </p:blipFill>
        <p:spPr>
          <a:xfrm>
            <a:off x="3635896" y="4797152"/>
            <a:ext cx="1063916" cy="1026144"/>
          </a:xfrm>
          <a:prstGeom prst="rect">
            <a:avLst/>
          </a:prstGeom>
        </p:spPr>
      </p:pic>
      <p:sp>
        <p:nvSpPr>
          <p:cNvPr id="32" name="テキスト ボックス 31">
            <a:extLst>
              <a:ext uri="{FF2B5EF4-FFF2-40B4-BE49-F238E27FC236}">
                <a16:creationId xmlns:a16="http://schemas.microsoft.com/office/drawing/2014/main" id="{52381F93-537E-4743-9F7A-17EFB1A9335D}"/>
              </a:ext>
            </a:extLst>
          </p:cNvPr>
          <p:cNvSpPr txBox="1"/>
          <p:nvPr/>
        </p:nvSpPr>
        <p:spPr>
          <a:xfrm>
            <a:off x="5076056" y="5661248"/>
            <a:ext cx="1415772" cy="461665"/>
          </a:xfrm>
          <a:prstGeom prst="rect">
            <a:avLst/>
          </a:prstGeom>
          <a:noFill/>
        </p:spPr>
        <p:txBody>
          <a:bodyPr wrap="none" rtlCol="0">
            <a:spAutoFit/>
          </a:bodyPr>
          <a:lstStyle/>
          <a:p>
            <a:r>
              <a:rPr kumimoji="1" lang="ja-JP" altLang="en-US" sz="2400" dirty="0"/>
              <a:t>計算結果</a:t>
            </a:r>
          </a:p>
        </p:txBody>
      </p:sp>
    </p:spTree>
    <p:extLst>
      <p:ext uri="{BB962C8B-B14F-4D97-AF65-F5344CB8AC3E}">
        <p14:creationId xmlns:p14="http://schemas.microsoft.com/office/powerpoint/2010/main" val="2472934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40B9A-9EF4-48AC-BBFB-4148E4F0E8EB}"/>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8DA420D1-F345-4DA0-80D0-2CFE2F8F21E6}"/>
              </a:ext>
            </a:extLst>
          </p:cNvPr>
          <p:cNvSpPr txBox="1"/>
          <p:nvPr/>
        </p:nvSpPr>
        <p:spPr>
          <a:xfrm>
            <a:off x="2051720" y="1052736"/>
            <a:ext cx="4493538" cy="461665"/>
          </a:xfrm>
          <a:prstGeom prst="rect">
            <a:avLst/>
          </a:prstGeom>
          <a:noFill/>
        </p:spPr>
        <p:txBody>
          <a:bodyPr wrap="none" rtlCol="0">
            <a:spAutoFit/>
          </a:bodyPr>
          <a:lstStyle/>
          <a:p>
            <a:r>
              <a:rPr lang="ja-JP" altLang="en-US" sz="2400" dirty="0"/>
              <a:t>無重力空間における物体の運動</a:t>
            </a:r>
            <a:endParaRPr kumimoji="1" lang="ja-JP" altLang="en-US" sz="2400" dirty="0"/>
          </a:p>
        </p:txBody>
      </p:sp>
      <p:sp>
        <p:nvSpPr>
          <p:cNvPr id="4" name="楕円 3">
            <a:extLst>
              <a:ext uri="{FF2B5EF4-FFF2-40B4-BE49-F238E27FC236}">
                <a16:creationId xmlns:a16="http://schemas.microsoft.com/office/drawing/2014/main" id="{5CAC4AD1-A0BA-41D2-991B-43864FADD5E6}"/>
              </a:ext>
            </a:extLst>
          </p:cNvPr>
          <p:cNvSpPr/>
          <p:nvPr/>
        </p:nvSpPr>
        <p:spPr>
          <a:xfrm>
            <a:off x="4716016" y="177281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B1005F9C-DE31-49EB-85A0-697F5EFD3453}"/>
              </a:ext>
            </a:extLst>
          </p:cNvPr>
          <p:cNvCxnSpPr>
            <a:stCxn id="4" idx="6"/>
          </p:cNvCxnSpPr>
          <p:nvPr/>
        </p:nvCxnSpPr>
        <p:spPr>
          <a:xfrm>
            <a:off x="5436096" y="2132856"/>
            <a:ext cx="50405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1D9EC21-9544-4DB6-B945-8848BA0D6295}"/>
              </a:ext>
            </a:extLst>
          </p:cNvPr>
          <p:cNvSpPr txBox="1"/>
          <p:nvPr/>
        </p:nvSpPr>
        <p:spPr>
          <a:xfrm>
            <a:off x="755576" y="2996952"/>
            <a:ext cx="2374368" cy="461665"/>
          </a:xfrm>
          <a:prstGeom prst="rect">
            <a:avLst/>
          </a:prstGeom>
          <a:noFill/>
        </p:spPr>
        <p:txBody>
          <a:bodyPr wrap="none" rtlCol="0">
            <a:spAutoFit/>
          </a:bodyPr>
          <a:lstStyle/>
          <a:p>
            <a:r>
              <a:rPr kumimoji="1" lang="en-US" altLang="ja-JP" sz="2400" dirty="0"/>
              <a:t>Python</a:t>
            </a:r>
            <a:r>
              <a:rPr kumimoji="1" lang="ja-JP" altLang="en-US" sz="2400" dirty="0"/>
              <a:t>コード</a:t>
            </a:r>
            <a:r>
              <a:rPr lang="ja-JP" altLang="en-US" sz="2400" dirty="0"/>
              <a:t>例</a:t>
            </a:r>
            <a:endParaRPr kumimoji="1" lang="ja-JP" altLang="en-US" sz="2400" dirty="0"/>
          </a:p>
        </p:txBody>
      </p:sp>
      <p:sp>
        <p:nvSpPr>
          <p:cNvPr id="9" name="テキスト ボックス 8">
            <a:extLst>
              <a:ext uri="{FF2B5EF4-FFF2-40B4-BE49-F238E27FC236}">
                <a16:creationId xmlns:a16="http://schemas.microsoft.com/office/drawing/2014/main" id="{1C85C44D-4AAF-4523-98A8-A3226190F693}"/>
              </a:ext>
            </a:extLst>
          </p:cNvPr>
          <p:cNvSpPr txBox="1"/>
          <p:nvPr/>
        </p:nvSpPr>
        <p:spPr>
          <a:xfrm>
            <a:off x="395536" y="3645024"/>
            <a:ext cx="3456384" cy="2585323"/>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A7878995-7EA8-46A4-A4D4-598ADDDD1EEA}"/>
              </a:ext>
            </a:extLst>
          </p:cNvPr>
          <p:cNvSpPr txBox="1"/>
          <p:nvPr/>
        </p:nvSpPr>
        <p:spPr>
          <a:xfrm>
            <a:off x="5580112" y="2924944"/>
            <a:ext cx="1415772" cy="461665"/>
          </a:xfrm>
          <a:prstGeom prst="rect">
            <a:avLst/>
          </a:prstGeom>
          <a:noFill/>
        </p:spPr>
        <p:txBody>
          <a:bodyPr wrap="none" rtlCol="0">
            <a:spAutoFit/>
          </a:bodyPr>
          <a:lstStyle/>
          <a:p>
            <a:r>
              <a:rPr kumimoji="1" lang="ja-JP" altLang="en-US" sz="2400" dirty="0"/>
              <a:t>実行結果</a:t>
            </a:r>
          </a:p>
        </p:txBody>
      </p:sp>
      <p:sp>
        <p:nvSpPr>
          <p:cNvPr id="12" name="テキスト ボックス 11">
            <a:extLst>
              <a:ext uri="{FF2B5EF4-FFF2-40B4-BE49-F238E27FC236}">
                <a16:creationId xmlns:a16="http://schemas.microsoft.com/office/drawing/2014/main" id="{95228915-43D8-419B-9B97-10B2B6040DC8}"/>
              </a:ext>
            </a:extLst>
          </p:cNvPr>
          <p:cNvSpPr txBox="1"/>
          <p:nvPr/>
        </p:nvSpPr>
        <p:spPr>
          <a:xfrm>
            <a:off x="4860032" y="3645024"/>
            <a:ext cx="388843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C6AB0DF-6CC5-437B-88E1-73AEB9439541}"/>
                  </a:ext>
                </a:extLst>
              </p:cNvPr>
              <p:cNvSpPr txBox="1"/>
              <p:nvPr/>
            </p:nvSpPr>
            <p:spPr>
              <a:xfrm>
                <a:off x="2555776" y="1628800"/>
                <a:ext cx="1182760"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𝑑𝑥</m:t>
                          </m:r>
                        </m:num>
                        <m:den>
                          <m:r>
                            <a:rPr kumimoji="1" lang="en-US" altLang="ja-JP" sz="2800" b="0" i="1" smtClean="0">
                              <a:latin typeface="Cambria Math" panose="02040503050406030204" pitchFamily="18" charset="0"/>
                            </a:rPr>
                            <m:t>𝑑𝑡</m:t>
                          </m:r>
                        </m:den>
                      </m:f>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𝑣</m:t>
                      </m:r>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C6AB0DF-6CC5-437B-88E1-73AEB9439541}"/>
                  </a:ext>
                </a:extLst>
              </p:cNvPr>
              <p:cNvSpPr txBox="1">
                <a:spLocks noRot="1" noChangeAspect="1" noMove="1" noResize="1" noEditPoints="1" noAdjustHandles="1" noChangeArrowheads="1" noChangeShapeType="1" noTextEdit="1"/>
              </p:cNvSpPr>
              <p:nvPr/>
            </p:nvSpPr>
            <p:spPr>
              <a:xfrm>
                <a:off x="2555776" y="1628800"/>
                <a:ext cx="1182760" cy="818044"/>
              </a:xfrm>
              <a:prstGeom prst="rect">
                <a:avLst/>
              </a:prstGeom>
              <a:blipFill>
                <a:blip r:embed="rId2"/>
                <a:stretch>
                  <a:fillRect/>
                </a:stretch>
              </a:blipFill>
            </p:spPr>
            <p:txBody>
              <a:bodyPr/>
              <a:lstStyle/>
              <a:p>
                <a:r>
                  <a:rPr lang="ja-JP" altLang="en-US">
                    <a:noFill/>
                  </a:rPr>
                  <a:t> </a:t>
                </a:r>
              </a:p>
            </p:txBody>
          </p:sp>
        </mc:Fallback>
      </mc:AlternateContent>
      <p:pic>
        <p:nvPicPr>
          <p:cNvPr id="15" name="Picture 6" descr="ファイルアイコン（テキスト）">
            <a:extLst>
              <a:ext uri="{FF2B5EF4-FFF2-40B4-BE49-F238E27FC236}">
                <a16:creationId xmlns:a16="http://schemas.microsoft.com/office/drawing/2014/main" id="{DFE28674-832A-4C6F-8FF8-894F488D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08920"/>
            <a:ext cx="732292" cy="850404"/>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11FB1A28-CBEF-45C7-9192-6BC096ED87DE}"/>
              </a:ext>
            </a:extLst>
          </p:cNvPr>
          <p:cNvPicPr>
            <a:picLocks noChangeAspect="1"/>
          </p:cNvPicPr>
          <p:nvPr/>
        </p:nvPicPr>
        <p:blipFill>
          <a:blip r:embed="rId4"/>
          <a:stretch>
            <a:fillRect/>
          </a:stretch>
        </p:blipFill>
        <p:spPr>
          <a:xfrm>
            <a:off x="7020272" y="2852936"/>
            <a:ext cx="690623" cy="666104"/>
          </a:xfrm>
          <a:prstGeom prst="rect">
            <a:avLst/>
          </a:prstGeom>
        </p:spPr>
      </p:pic>
    </p:spTree>
    <p:extLst>
      <p:ext uri="{BB962C8B-B14F-4D97-AF65-F5344CB8AC3E}">
        <p14:creationId xmlns:p14="http://schemas.microsoft.com/office/powerpoint/2010/main" val="308789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567D08-A806-40C3-823D-F0F39752AE40}"/>
              </a:ext>
            </a:extLst>
          </p:cNvPr>
          <p:cNvSpPr>
            <a:spLocks noGrp="1"/>
          </p:cNvSpPr>
          <p:nvPr>
            <p:ph type="body" sz="quarter" idx="10"/>
          </p:nvPr>
        </p:nvSpPr>
        <p:spPr/>
        <p:txBody>
          <a:bodyPr/>
          <a:lstStyle/>
          <a:p>
            <a:r>
              <a:rPr lang="ja-JP" altLang="en-US"/>
              <a:t>シミュレーションとは</a:t>
            </a:r>
            <a:endParaRPr kumimoji="1" lang="ja-JP" altLang="en-US"/>
          </a:p>
        </p:txBody>
      </p:sp>
      <p:sp>
        <p:nvSpPr>
          <p:cNvPr id="3" name="テキスト ボックス 2">
            <a:extLst>
              <a:ext uri="{FF2B5EF4-FFF2-40B4-BE49-F238E27FC236}">
                <a16:creationId xmlns:a16="http://schemas.microsoft.com/office/drawing/2014/main" id="{86E58773-041B-4868-8AAA-EB81622D5963}"/>
              </a:ext>
            </a:extLst>
          </p:cNvPr>
          <p:cNvSpPr txBox="1"/>
          <p:nvPr/>
        </p:nvSpPr>
        <p:spPr>
          <a:xfrm>
            <a:off x="395536" y="1268760"/>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4" name="テキスト ボックス 3">
            <a:extLst>
              <a:ext uri="{FF2B5EF4-FFF2-40B4-BE49-F238E27FC236}">
                <a16:creationId xmlns:a16="http://schemas.microsoft.com/office/drawing/2014/main" id="{A4C57EB5-F0EF-4917-8825-C45F22CFF332}"/>
              </a:ext>
            </a:extLst>
          </p:cNvPr>
          <p:cNvSpPr txBox="1"/>
          <p:nvPr/>
        </p:nvSpPr>
        <p:spPr>
          <a:xfrm>
            <a:off x="107504" y="3183934"/>
            <a:ext cx="5109091" cy="584775"/>
          </a:xfrm>
          <a:prstGeom prst="rect">
            <a:avLst/>
          </a:prstGeom>
          <a:noFill/>
        </p:spPr>
        <p:txBody>
          <a:bodyPr wrap="none" rtlCol="0">
            <a:spAutoFit/>
          </a:bodyPr>
          <a:lstStyle/>
          <a:p>
            <a:r>
              <a:rPr lang="ja-JP" altLang="en-US" sz="3200"/>
              <a:t>例：フライト</a:t>
            </a:r>
            <a:r>
              <a:rPr kumimoji="1" lang="ja-JP" altLang="en-US" sz="3200"/>
              <a:t>シミュレータ</a:t>
            </a:r>
          </a:p>
        </p:txBody>
      </p:sp>
      <p:sp>
        <p:nvSpPr>
          <p:cNvPr id="5" name="テキスト ボックス 4">
            <a:extLst>
              <a:ext uri="{FF2B5EF4-FFF2-40B4-BE49-F238E27FC236}">
                <a16:creationId xmlns:a16="http://schemas.microsoft.com/office/drawing/2014/main" id="{236719C0-46B1-4145-8A1D-AB8D67CDD07A}"/>
              </a:ext>
            </a:extLst>
          </p:cNvPr>
          <p:cNvSpPr txBox="1"/>
          <p:nvPr/>
        </p:nvSpPr>
        <p:spPr>
          <a:xfrm>
            <a:off x="179512" y="3990543"/>
            <a:ext cx="8784976" cy="224676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t>計器や操縦桿が実機と同じ場所にあり、同じ感覚で操縦できる</a:t>
            </a:r>
            <a:endParaRPr kumimoji="1" lang="en-US" altLang="ja-JP" sz="2800" dirty="0"/>
          </a:p>
          <a:p>
            <a:pPr marL="342900" indent="-342900">
              <a:buFont typeface="Arial" panose="020B0604020202020204" pitchFamily="34" charset="0"/>
              <a:buChar char="•"/>
            </a:pPr>
            <a:r>
              <a:rPr kumimoji="1" lang="ja-JP" altLang="en-US" sz="2800"/>
              <a:t>悪天候での飛行訓練や、エンジン停止など、実機での再現が困難、もしくは危険なシチュエーションを再現できる</a:t>
            </a:r>
          </a:p>
        </p:txBody>
      </p:sp>
      <p:pic>
        <p:nvPicPr>
          <p:cNvPr id="1026" name="Picture 2" descr="飛行機のコックピットのイラスト（空）">
            <a:extLst>
              <a:ext uri="{FF2B5EF4-FFF2-40B4-BE49-F238E27FC236}">
                <a16:creationId xmlns:a16="http://schemas.microsoft.com/office/drawing/2014/main" id="{E0391C53-5240-486F-BDE2-B0EB62960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299627"/>
            <a:ext cx="2376264"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4CD0712-982D-44AC-97E2-A7C5BC6E5872}"/>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CE18CF3D-FFE4-4F31-A7A4-4607040BB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00808"/>
            <a:ext cx="4860032" cy="3645024"/>
          </a:xfrm>
          <a:prstGeom prst="rect">
            <a:avLst/>
          </a:prstGeom>
        </p:spPr>
      </p:pic>
      <p:sp>
        <p:nvSpPr>
          <p:cNvPr id="5" name="テキスト ボックス 4">
            <a:extLst>
              <a:ext uri="{FF2B5EF4-FFF2-40B4-BE49-F238E27FC236}">
                <a16:creationId xmlns:a16="http://schemas.microsoft.com/office/drawing/2014/main" id="{E55135B4-C5CA-4B62-8B35-81A4910EE538}"/>
              </a:ext>
            </a:extLst>
          </p:cNvPr>
          <p:cNvSpPr txBox="1"/>
          <p:nvPr/>
        </p:nvSpPr>
        <p:spPr>
          <a:xfrm>
            <a:off x="467544" y="908720"/>
            <a:ext cx="7786106" cy="830997"/>
          </a:xfrm>
          <a:prstGeom prst="rect">
            <a:avLst/>
          </a:prstGeom>
          <a:noFill/>
        </p:spPr>
        <p:txBody>
          <a:bodyPr wrap="none" rtlCol="0">
            <a:spAutoFit/>
          </a:bodyPr>
          <a:lstStyle/>
          <a:p>
            <a:r>
              <a:rPr lang="ja-JP" altLang="en-US" sz="2400" dirty="0"/>
              <a:t>時刻</a:t>
            </a:r>
            <a:r>
              <a:rPr lang="en-US" altLang="ja-JP" sz="2400" dirty="0"/>
              <a:t>t=0</a:t>
            </a:r>
            <a:r>
              <a:rPr lang="ja-JP" altLang="en-US" sz="2400" dirty="0"/>
              <a:t>で位置</a:t>
            </a:r>
            <a:r>
              <a:rPr lang="en-US" altLang="ja-JP" sz="2400" dirty="0"/>
              <a:t>x=0</a:t>
            </a:r>
            <a:r>
              <a:rPr lang="ja-JP" altLang="en-US" sz="2400" dirty="0"/>
              <a:t>にいた物体が速度</a:t>
            </a:r>
            <a:r>
              <a:rPr lang="en-US" altLang="ja-JP" sz="2400" dirty="0"/>
              <a:t>v=1</a:t>
            </a:r>
            <a:r>
              <a:rPr lang="ja-JP" altLang="en-US" sz="2400" dirty="0"/>
              <a:t>を持っていたら</a:t>
            </a:r>
            <a:endParaRPr lang="en-US" altLang="ja-JP" sz="2400" dirty="0"/>
          </a:p>
          <a:p>
            <a:r>
              <a:rPr kumimoji="1" lang="ja-JP" altLang="en-US" sz="2400" dirty="0"/>
              <a:t>時刻</a:t>
            </a:r>
            <a:r>
              <a:rPr lang="en-US" altLang="ja-JP" sz="2400" dirty="0"/>
              <a:t>t=10</a:t>
            </a:r>
            <a:r>
              <a:rPr lang="ja-JP" altLang="en-US" sz="2400" dirty="0"/>
              <a:t>で、位置</a:t>
            </a:r>
            <a:r>
              <a:rPr lang="en-US" altLang="ja-JP" sz="2400" dirty="0"/>
              <a:t>x=10</a:t>
            </a:r>
            <a:r>
              <a:rPr lang="ja-JP" altLang="en-US" sz="2400" dirty="0"/>
              <a:t>にいたよ、という結果</a:t>
            </a:r>
            <a:endParaRPr kumimoji="1" lang="en-US" altLang="ja-JP" sz="2400" dirty="0"/>
          </a:p>
        </p:txBody>
      </p:sp>
      <p:sp>
        <p:nvSpPr>
          <p:cNvPr id="6" name="テキスト ボックス 5">
            <a:extLst>
              <a:ext uri="{FF2B5EF4-FFF2-40B4-BE49-F238E27FC236}">
                <a16:creationId xmlns:a16="http://schemas.microsoft.com/office/drawing/2014/main" id="{C26887A2-69D9-411B-9B61-8B1656208AAC}"/>
              </a:ext>
            </a:extLst>
          </p:cNvPr>
          <p:cNvSpPr txBox="1"/>
          <p:nvPr/>
        </p:nvSpPr>
        <p:spPr>
          <a:xfrm>
            <a:off x="179512" y="5517232"/>
            <a:ext cx="8600431" cy="461665"/>
          </a:xfrm>
          <a:prstGeom prst="rect">
            <a:avLst/>
          </a:prstGeom>
          <a:noFill/>
        </p:spPr>
        <p:txBody>
          <a:bodyPr wrap="none" rtlCol="0">
            <a:spAutoFit/>
          </a:bodyPr>
          <a:lstStyle/>
          <a:p>
            <a:r>
              <a:rPr kumimoji="1" lang="ja-JP" altLang="en-US" sz="2400" dirty="0"/>
              <a:t>この位置</a:t>
            </a:r>
            <a:r>
              <a:rPr kumimoji="1" lang="en-US" altLang="ja-JP" sz="2400" dirty="0"/>
              <a:t>10</a:t>
            </a:r>
            <a:r>
              <a:rPr kumimoji="1" lang="ja-JP" altLang="en-US" sz="2400" dirty="0"/>
              <a:t>は、</a:t>
            </a:r>
            <a:r>
              <a:rPr kumimoji="1" lang="en-US" altLang="ja-JP" sz="2400" dirty="0"/>
              <a:t>10</a:t>
            </a:r>
            <a:r>
              <a:rPr kumimoji="1" lang="ja-JP" altLang="en-US" sz="2400" dirty="0"/>
              <a:t>メートルなのか？</a:t>
            </a:r>
            <a:r>
              <a:rPr kumimoji="1" lang="en-US" altLang="ja-JP" sz="2400" dirty="0"/>
              <a:t>10</a:t>
            </a:r>
            <a:r>
              <a:rPr kumimoji="1" lang="ja-JP" altLang="en-US" sz="2400" dirty="0"/>
              <a:t>キロメートルなのか？</a:t>
            </a:r>
          </a:p>
        </p:txBody>
      </p:sp>
      <p:sp>
        <p:nvSpPr>
          <p:cNvPr id="7" name="矢印: 右 6">
            <a:extLst>
              <a:ext uri="{FF2B5EF4-FFF2-40B4-BE49-F238E27FC236}">
                <a16:creationId xmlns:a16="http://schemas.microsoft.com/office/drawing/2014/main" id="{42ECCA64-122F-406B-842E-61A35359D93E}"/>
              </a:ext>
            </a:extLst>
          </p:cNvPr>
          <p:cNvSpPr/>
          <p:nvPr/>
        </p:nvSpPr>
        <p:spPr>
          <a:xfrm>
            <a:off x="1115616" y="6183063"/>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7A7F92F-32DC-428F-93BB-D3D90311BEAF}"/>
              </a:ext>
            </a:extLst>
          </p:cNvPr>
          <p:cNvSpPr txBox="1"/>
          <p:nvPr/>
        </p:nvSpPr>
        <p:spPr>
          <a:xfrm>
            <a:off x="1835696" y="6165304"/>
            <a:ext cx="4185761" cy="461665"/>
          </a:xfrm>
          <a:prstGeom prst="rect">
            <a:avLst/>
          </a:prstGeom>
          <a:noFill/>
        </p:spPr>
        <p:txBody>
          <a:bodyPr wrap="none" rtlCol="0">
            <a:spAutoFit/>
          </a:bodyPr>
          <a:lstStyle/>
          <a:p>
            <a:r>
              <a:rPr kumimoji="1" lang="ja-JP" altLang="en-US" sz="2400" dirty="0"/>
              <a:t>我々が「勝手に」決めてよい</a:t>
            </a:r>
          </a:p>
        </p:txBody>
      </p:sp>
    </p:spTree>
    <p:extLst>
      <p:ext uri="{BB962C8B-B14F-4D97-AF65-F5344CB8AC3E}">
        <p14:creationId xmlns:p14="http://schemas.microsoft.com/office/powerpoint/2010/main" val="3106574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9DB01C-5369-4BB3-AB0A-40EB833CA744}"/>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B91411B4-0B8F-4E70-94B9-5701558403D2}"/>
              </a:ext>
            </a:extLst>
          </p:cNvPr>
          <p:cNvSpPr txBox="1"/>
          <p:nvPr/>
        </p:nvSpPr>
        <p:spPr>
          <a:xfrm>
            <a:off x="2411760" y="2276872"/>
            <a:ext cx="6596678" cy="1323439"/>
          </a:xfrm>
          <a:prstGeom prst="rect">
            <a:avLst/>
          </a:prstGeom>
          <a:noFill/>
        </p:spPr>
        <p:txBody>
          <a:bodyPr wrap="none" rtlCol="0">
            <a:spAutoFit/>
          </a:bodyPr>
          <a:lstStyle/>
          <a:p>
            <a:r>
              <a:rPr kumimoji="1" lang="ja-JP" altLang="en-US" sz="2000" dirty="0"/>
              <a:t>時間の単位を</a:t>
            </a:r>
            <a:r>
              <a:rPr kumimoji="1" lang="en-US" altLang="ja-JP" sz="2000" dirty="0"/>
              <a:t>sec</a:t>
            </a:r>
            <a:r>
              <a:rPr kumimoji="1" lang="ja-JP" altLang="en-US" sz="2000" dirty="0"/>
              <a:t>、距離の単位をメートルと</a:t>
            </a:r>
            <a:r>
              <a:rPr kumimoji="1" lang="ja-JP" altLang="en-US" sz="2000" dirty="0">
                <a:solidFill>
                  <a:srgbClr val="FF0000"/>
                </a:solidFill>
              </a:rPr>
              <a:t>決める</a:t>
            </a:r>
            <a:endParaRPr kumimoji="1" lang="en-US" altLang="ja-JP" sz="2000" dirty="0">
              <a:solidFill>
                <a:srgbClr val="FF0000"/>
              </a:solidFill>
            </a:endParaRPr>
          </a:p>
          <a:p>
            <a:r>
              <a:rPr lang="ja-JP" altLang="en-US" sz="2000" dirty="0"/>
              <a:t>　</a:t>
            </a:r>
            <a:r>
              <a:rPr kumimoji="1" lang="ja-JP" altLang="en-US" sz="2000" dirty="0"/>
              <a:t>→「秒速</a:t>
            </a:r>
            <a:r>
              <a:rPr kumimoji="1" lang="en-US" altLang="ja-JP" sz="2000" dirty="0"/>
              <a:t>1</a:t>
            </a:r>
            <a:r>
              <a:rPr lang="ja-JP" altLang="en-US" sz="2000" dirty="0"/>
              <a:t>メートル</a:t>
            </a:r>
            <a:r>
              <a:rPr kumimoji="1" lang="ja-JP" altLang="en-US" sz="2000" dirty="0"/>
              <a:t>の物体の運動」</a:t>
            </a:r>
            <a:endParaRPr kumimoji="1" lang="en-US" altLang="ja-JP" sz="2000" dirty="0"/>
          </a:p>
          <a:p>
            <a:r>
              <a:rPr lang="ja-JP" altLang="en-US" sz="2000" dirty="0"/>
              <a:t>時間の単位を</a:t>
            </a:r>
            <a:r>
              <a:rPr lang="en-US" altLang="ja-JP" sz="2000" dirty="0"/>
              <a:t>hour</a:t>
            </a:r>
            <a:r>
              <a:rPr lang="ja-JP" altLang="en-US" sz="2000" dirty="0"/>
              <a:t>、距離の単位をキロメートルと</a:t>
            </a:r>
            <a:r>
              <a:rPr lang="ja-JP" altLang="en-US" sz="2000" dirty="0">
                <a:solidFill>
                  <a:srgbClr val="FF0000"/>
                </a:solidFill>
              </a:rPr>
              <a:t>決める</a:t>
            </a:r>
            <a:endParaRPr lang="en-US" altLang="ja-JP" sz="2000" dirty="0">
              <a:solidFill>
                <a:srgbClr val="FF0000"/>
              </a:solidFill>
            </a:endParaRPr>
          </a:p>
          <a:p>
            <a:r>
              <a:rPr lang="ja-JP" altLang="en-US" sz="2000" dirty="0"/>
              <a:t>　→「時速</a:t>
            </a:r>
            <a:r>
              <a:rPr lang="en-US" altLang="ja-JP" sz="2000" dirty="0"/>
              <a:t>1</a:t>
            </a:r>
            <a:r>
              <a:rPr lang="ja-JP" altLang="en-US" sz="2000" dirty="0"/>
              <a:t>キロメートルの物体の運動」</a:t>
            </a:r>
            <a:endParaRPr kumimoji="1" lang="ja-JP" altLang="en-US" sz="2000" dirty="0"/>
          </a:p>
        </p:txBody>
      </p:sp>
      <p:sp>
        <p:nvSpPr>
          <p:cNvPr id="4" name="テキスト ボックス 3">
            <a:extLst>
              <a:ext uri="{FF2B5EF4-FFF2-40B4-BE49-F238E27FC236}">
                <a16:creationId xmlns:a16="http://schemas.microsoft.com/office/drawing/2014/main" id="{A9A67C6F-FA19-4D8C-BB47-94490DA93B82}"/>
              </a:ext>
            </a:extLst>
          </p:cNvPr>
          <p:cNvSpPr txBox="1"/>
          <p:nvPr/>
        </p:nvSpPr>
        <p:spPr>
          <a:xfrm>
            <a:off x="611560" y="1916832"/>
            <a:ext cx="1368152" cy="2585323"/>
          </a:xfrm>
          <a:prstGeom prst="rect">
            <a:avLst/>
          </a:prstGeom>
          <a:noFill/>
          <a:ln>
            <a:solidFill>
              <a:schemeClr val="tx1"/>
            </a:solidFill>
          </a:ln>
        </p:spPr>
        <p:txBody>
          <a:bodyPr wrap="square">
            <a:spAutoFit/>
          </a:bodyPr>
          <a:lstStyle/>
          <a:p>
            <a:r>
              <a:rPr lang="ja-JP" altLang="en-US" dirty="0"/>
              <a:t>0.0 0.1</a:t>
            </a:r>
          </a:p>
          <a:p>
            <a:r>
              <a:rPr lang="ja-JP" altLang="en-US" dirty="0"/>
              <a:t>0.1 0.2</a:t>
            </a:r>
          </a:p>
          <a:p>
            <a:r>
              <a:rPr lang="ja-JP" altLang="en-US" dirty="0"/>
              <a:t>0.2 0.3</a:t>
            </a:r>
          </a:p>
          <a:p>
            <a:r>
              <a:rPr lang="ja-JP" altLang="en-US" dirty="0"/>
              <a:t>0.3 0.4</a:t>
            </a:r>
          </a:p>
          <a:p>
            <a:r>
              <a:rPr lang="ja-JP" altLang="en-US" dirty="0"/>
              <a:t>0.4 0.5</a:t>
            </a:r>
          </a:p>
          <a:p>
            <a:r>
              <a:rPr lang="ja-JP" altLang="en-US" dirty="0"/>
              <a:t>0.5 0.6</a:t>
            </a:r>
          </a:p>
          <a:p>
            <a:r>
              <a:rPr lang="ja-JP" altLang="en-US" dirty="0"/>
              <a:t>0.6 0.7</a:t>
            </a:r>
          </a:p>
          <a:p>
            <a:r>
              <a:rPr lang="ja-JP" altLang="en-US" dirty="0"/>
              <a:t>0.7 0.</a:t>
            </a:r>
            <a:r>
              <a:rPr lang="en-US" altLang="ja-JP" dirty="0"/>
              <a:t>8</a:t>
            </a:r>
            <a:endParaRPr lang="ja-JP" altLang="en-US" dirty="0"/>
          </a:p>
          <a:p>
            <a:r>
              <a:rPr lang="ja-JP" altLang="en-US" dirty="0"/>
              <a:t>...</a:t>
            </a:r>
          </a:p>
        </p:txBody>
      </p:sp>
      <p:sp>
        <p:nvSpPr>
          <p:cNvPr id="5" name="テキスト ボックス 4">
            <a:extLst>
              <a:ext uri="{FF2B5EF4-FFF2-40B4-BE49-F238E27FC236}">
                <a16:creationId xmlns:a16="http://schemas.microsoft.com/office/drawing/2014/main" id="{E4F73328-DBA7-400C-8CC9-F9A28A005471}"/>
              </a:ext>
            </a:extLst>
          </p:cNvPr>
          <p:cNvSpPr txBox="1"/>
          <p:nvPr/>
        </p:nvSpPr>
        <p:spPr>
          <a:xfrm>
            <a:off x="100449" y="1124744"/>
            <a:ext cx="1415772" cy="461665"/>
          </a:xfrm>
          <a:prstGeom prst="rect">
            <a:avLst/>
          </a:prstGeom>
          <a:noFill/>
        </p:spPr>
        <p:txBody>
          <a:bodyPr wrap="none" rtlCol="0">
            <a:spAutoFit/>
          </a:bodyPr>
          <a:lstStyle/>
          <a:p>
            <a:r>
              <a:rPr kumimoji="1" lang="ja-JP" altLang="en-US" sz="2400" dirty="0"/>
              <a:t>実行結果</a:t>
            </a:r>
          </a:p>
        </p:txBody>
      </p:sp>
      <p:pic>
        <p:nvPicPr>
          <p:cNvPr id="6" name="図 5">
            <a:extLst>
              <a:ext uri="{FF2B5EF4-FFF2-40B4-BE49-F238E27FC236}">
                <a16:creationId xmlns:a16="http://schemas.microsoft.com/office/drawing/2014/main" id="{0DCD2231-005D-4A96-8223-8BE8F880B04D}"/>
              </a:ext>
            </a:extLst>
          </p:cNvPr>
          <p:cNvPicPr>
            <a:picLocks noChangeAspect="1"/>
          </p:cNvPicPr>
          <p:nvPr/>
        </p:nvPicPr>
        <p:blipFill>
          <a:blip r:embed="rId2"/>
          <a:stretch>
            <a:fillRect/>
          </a:stretch>
        </p:blipFill>
        <p:spPr>
          <a:xfrm>
            <a:off x="1540609" y="1052736"/>
            <a:ext cx="690623" cy="666104"/>
          </a:xfrm>
          <a:prstGeom prst="rect">
            <a:avLst/>
          </a:prstGeom>
        </p:spPr>
      </p:pic>
      <p:sp>
        <p:nvSpPr>
          <p:cNvPr id="7" name="テキスト ボックス 6">
            <a:extLst>
              <a:ext uri="{FF2B5EF4-FFF2-40B4-BE49-F238E27FC236}">
                <a16:creationId xmlns:a16="http://schemas.microsoft.com/office/drawing/2014/main" id="{7CE027C4-976C-4118-954C-0742AE47816C}"/>
              </a:ext>
            </a:extLst>
          </p:cNvPr>
          <p:cNvSpPr txBox="1"/>
          <p:nvPr/>
        </p:nvSpPr>
        <p:spPr>
          <a:xfrm>
            <a:off x="251520" y="4653136"/>
            <a:ext cx="8420895" cy="1015663"/>
          </a:xfrm>
          <a:prstGeom prst="rect">
            <a:avLst/>
          </a:prstGeom>
          <a:noFill/>
        </p:spPr>
        <p:txBody>
          <a:bodyPr wrap="none" rtlCol="0">
            <a:spAutoFit/>
          </a:bodyPr>
          <a:lstStyle/>
          <a:p>
            <a:r>
              <a:rPr lang="ja-JP" altLang="en-US" sz="2000" dirty="0"/>
              <a:t>秒速</a:t>
            </a:r>
            <a:r>
              <a:rPr lang="en-US" altLang="ja-JP" sz="2000" dirty="0"/>
              <a:t>1</a:t>
            </a:r>
            <a:r>
              <a:rPr lang="ja-JP" altLang="en-US" sz="2000" dirty="0"/>
              <a:t>メートルの等速直線運動と、時速</a:t>
            </a:r>
            <a:r>
              <a:rPr lang="en-US" altLang="ja-JP" sz="2000" dirty="0"/>
              <a:t>1</a:t>
            </a:r>
            <a:r>
              <a:rPr lang="ja-JP" altLang="en-US" sz="2000" dirty="0"/>
              <a:t>キロメートルの等速直線運動、</a:t>
            </a:r>
            <a:endParaRPr lang="en-US" altLang="ja-JP" sz="2000" dirty="0"/>
          </a:p>
          <a:p>
            <a:r>
              <a:rPr lang="ja-JP" altLang="en-US" sz="2000" dirty="0"/>
              <a:t>現象としては全く異なる運動であるのに、同じ方程式の解であるから、</a:t>
            </a:r>
            <a:endParaRPr lang="en-US" altLang="ja-JP" sz="2000" dirty="0"/>
          </a:p>
          <a:p>
            <a:r>
              <a:rPr kumimoji="1" lang="ja-JP" altLang="en-US" sz="2000" dirty="0"/>
              <a:t>同じ振る舞いに見える</a:t>
            </a:r>
          </a:p>
        </p:txBody>
      </p:sp>
      <p:sp>
        <p:nvSpPr>
          <p:cNvPr id="8" name="テキスト ボックス 7">
            <a:extLst>
              <a:ext uri="{FF2B5EF4-FFF2-40B4-BE49-F238E27FC236}">
                <a16:creationId xmlns:a16="http://schemas.microsoft.com/office/drawing/2014/main" id="{ACEEDC3A-B342-4CAE-9781-8EB58D3E8BF1}"/>
              </a:ext>
            </a:extLst>
          </p:cNvPr>
          <p:cNvSpPr txBox="1"/>
          <p:nvPr/>
        </p:nvSpPr>
        <p:spPr>
          <a:xfrm>
            <a:off x="251520" y="5805264"/>
            <a:ext cx="8648521" cy="707886"/>
          </a:xfrm>
          <a:prstGeom prst="rect">
            <a:avLst/>
          </a:prstGeom>
          <a:noFill/>
        </p:spPr>
        <p:txBody>
          <a:bodyPr wrap="none" rtlCol="0">
            <a:spAutoFit/>
          </a:bodyPr>
          <a:lstStyle/>
          <a:p>
            <a:r>
              <a:rPr kumimoji="1" lang="ja-JP" altLang="en-US" sz="2000" dirty="0"/>
              <a:t>ある現象のスケールを変更した時に、別の現象と同じように見えることを</a:t>
            </a:r>
            <a:endParaRPr kumimoji="1" lang="en-US" altLang="ja-JP" sz="2000" dirty="0"/>
          </a:p>
          <a:p>
            <a:r>
              <a:rPr lang="ja-JP" altLang="en-US" sz="2000" dirty="0">
                <a:solidFill>
                  <a:srgbClr val="FF0000"/>
                </a:solidFill>
              </a:rPr>
              <a:t>スケーリング</a:t>
            </a:r>
            <a:r>
              <a:rPr lang="ja-JP" altLang="en-US" sz="2000" dirty="0"/>
              <a:t>と呼ぶ</a:t>
            </a:r>
            <a:endParaRPr kumimoji="1" lang="ja-JP" altLang="en-US" sz="2000" dirty="0"/>
          </a:p>
        </p:txBody>
      </p:sp>
    </p:spTree>
    <p:extLst>
      <p:ext uri="{BB962C8B-B14F-4D97-AF65-F5344CB8AC3E}">
        <p14:creationId xmlns:p14="http://schemas.microsoft.com/office/powerpoint/2010/main" val="79215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14C13D-2D86-4A9E-B6EF-301F0A77D0F9}"/>
              </a:ext>
            </a:extLst>
          </p:cNvPr>
          <p:cNvSpPr>
            <a:spLocks noGrp="1"/>
          </p:cNvSpPr>
          <p:nvPr>
            <p:ph type="body" sz="quarter" idx="10"/>
          </p:nvPr>
        </p:nvSpPr>
        <p:spPr/>
        <p:txBody>
          <a:bodyPr/>
          <a:lstStyle/>
          <a:p>
            <a:r>
              <a:rPr kumimoji="1" lang="ja-JP" altLang="en-US" dirty="0"/>
              <a:t>次元とスケーリング</a:t>
            </a:r>
          </a:p>
        </p:txBody>
      </p:sp>
      <p:sp>
        <p:nvSpPr>
          <p:cNvPr id="12" name="正方形/長方形 11">
            <a:extLst>
              <a:ext uri="{FF2B5EF4-FFF2-40B4-BE49-F238E27FC236}">
                <a16:creationId xmlns:a16="http://schemas.microsoft.com/office/drawing/2014/main" id="{7DD6997F-1514-4D8E-942B-315D66FE996E}"/>
              </a:ext>
            </a:extLst>
          </p:cNvPr>
          <p:cNvSpPr/>
          <p:nvPr/>
        </p:nvSpPr>
        <p:spPr>
          <a:xfrm>
            <a:off x="3878701" y="2060848"/>
            <a:ext cx="120702" cy="84491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237CB03-DDEE-4590-A1AE-F067BE9BD7D1}"/>
              </a:ext>
            </a:extLst>
          </p:cNvPr>
          <p:cNvSpPr/>
          <p:nvPr/>
        </p:nvSpPr>
        <p:spPr>
          <a:xfrm>
            <a:off x="3878701" y="2905760"/>
            <a:ext cx="5256584" cy="9119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8C8A13D5-9735-4177-940E-F357CC8208F2}"/>
              </a:ext>
            </a:extLst>
          </p:cNvPr>
          <p:cNvGrpSpPr/>
          <p:nvPr/>
        </p:nvGrpSpPr>
        <p:grpSpPr>
          <a:xfrm>
            <a:off x="3999403" y="2302251"/>
            <a:ext cx="2293332" cy="422456"/>
            <a:chOff x="899592" y="2492896"/>
            <a:chExt cx="6768752" cy="1152128"/>
          </a:xfrm>
        </p:grpSpPr>
        <p:sp>
          <p:nvSpPr>
            <p:cNvPr id="24" name="円弧 23">
              <a:extLst>
                <a:ext uri="{FF2B5EF4-FFF2-40B4-BE49-F238E27FC236}">
                  <a16:creationId xmlns:a16="http://schemas.microsoft.com/office/drawing/2014/main" id="{DBF004B5-29C1-4DA2-BD5F-24E4B722EF80}"/>
                </a:ext>
              </a:extLst>
            </p:cNvPr>
            <p:cNvSpPr/>
            <p:nvPr/>
          </p:nvSpPr>
          <p:spPr>
            <a:xfrm rot="16200000">
              <a:off x="2411760"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7CB00020-BA8C-423C-AC4D-A0932671C135}"/>
                </a:ext>
              </a:extLst>
            </p:cNvPr>
            <p:cNvSpPr/>
            <p:nvPr/>
          </p:nvSpPr>
          <p:spPr>
            <a:xfrm rot="16200000">
              <a:off x="1763688"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1D3730A0-570B-4DF3-A628-D964A906B79F}"/>
                </a:ext>
              </a:extLst>
            </p:cNvPr>
            <p:cNvSpPr/>
            <p:nvPr/>
          </p:nvSpPr>
          <p:spPr>
            <a:xfrm rot="16200000">
              <a:off x="3059832" y="2492896"/>
              <a:ext cx="1152128" cy="1152128"/>
            </a:xfrm>
            <a:prstGeom prst="arc">
              <a:avLst>
                <a:gd name="adj1" fmla="val 16200000"/>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a:extLst>
                <a:ext uri="{FF2B5EF4-FFF2-40B4-BE49-F238E27FC236}">
                  <a16:creationId xmlns:a16="http://schemas.microsoft.com/office/drawing/2014/main" id="{B12BB929-51D1-4C1A-B90A-75D909C253FE}"/>
                </a:ext>
              </a:extLst>
            </p:cNvPr>
            <p:cNvSpPr/>
            <p:nvPr/>
          </p:nvSpPr>
          <p:spPr>
            <a:xfrm rot="16200000">
              <a:off x="3707904"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7A626E3D-7805-46E2-927D-56DDDD90E108}"/>
                </a:ext>
              </a:extLst>
            </p:cNvPr>
            <p:cNvSpPr/>
            <p:nvPr/>
          </p:nvSpPr>
          <p:spPr>
            <a:xfrm rot="5400000">
              <a:off x="3383868"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BC40FA06-0B7A-4DC5-AFFC-9FDFCCB4A124}"/>
                </a:ext>
              </a:extLst>
            </p:cNvPr>
            <p:cNvSpPr/>
            <p:nvPr/>
          </p:nvSpPr>
          <p:spPr>
            <a:xfrm rot="5400000">
              <a:off x="2735796"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円弧 29">
              <a:extLst>
                <a:ext uri="{FF2B5EF4-FFF2-40B4-BE49-F238E27FC236}">
                  <a16:creationId xmlns:a16="http://schemas.microsoft.com/office/drawing/2014/main" id="{90550B06-F6CF-47D1-9EA2-2FBD5AFCFE93}"/>
                </a:ext>
              </a:extLst>
            </p:cNvPr>
            <p:cNvSpPr/>
            <p:nvPr/>
          </p:nvSpPr>
          <p:spPr>
            <a:xfrm rot="5400000">
              <a:off x="208772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円弧 30">
              <a:extLst>
                <a:ext uri="{FF2B5EF4-FFF2-40B4-BE49-F238E27FC236}">
                  <a16:creationId xmlns:a16="http://schemas.microsoft.com/office/drawing/2014/main" id="{081E5A48-A4CE-4A0D-BA82-EE4328182941}"/>
                </a:ext>
              </a:extLst>
            </p:cNvPr>
            <p:cNvSpPr/>
            <p:nvPr/>
          </p:nvSpPr>
          <p:spPr>
            <a:xfrm rot="16200000">
              <a:off x="4355976"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円弧 31">
              <a:extLst>
                <a:ext uri="{FF2B5EF4-FFF2-40B4-BE49-F238E27FC236}">
                  <a16:creationId xmlns:a16="http://schemas.microsoft.com/office/drawing/2014/main" id="{140CF6D9-9FF4-4DB7-8B76-2020A4F1C932}"/>
                </a:ext>
              </a:extLst>
            </p:cNvPr>
            <p:cNvSpPr/>
            <p:nvPr/>
          </p:nvSpPr>
          <p:spPr>
            <a:xfrm rot="5400000">
              <a:off x="4031940"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48B3133B-67BB-45A8-B0D7-A47C8D194A30}"/>
                </a:ext>
              </a:extLst>
            </p:cNvPr>
            <p:cNvSpPr/>
            <p:nvPr/>
          </p:nvSpPr>
          <p:spPr>
            <a:xfrm rot="16200000">
              <a:off x="5004048" y="2492896"/>
              <a:ext cx="1152128" cy="1152128"/>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BC7368CE-8842-4491-BF29-667780B0E5B5}"/>
                </a:ext>
              </a:extLst>
            </p:cNvPr>
            <p:cNvSpPr/>
            <p:nvPr/>
          </p:nvSpPr>
          <p:spPr>
            <a:xfrm rot="5400000">
              <a:off x="4680012"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円弧 34">
              <a:extLst>
                <a:ext uri="{FF2B5EF4-FFF2-40B4-BE49-F238E27FC236}">
                  <a16:creationId xmlns:a16="http://schemas.microsoft.com/office/drawing/2014/main" id="{46D16303-29B0-4F06-97D4-F848C6634D14}"/>
                </a:ext>
              </a:extLst>
            </p:cNvPr>
            <p:cNvSpPr/>
            <p:nvPr/>
          </p:nvSpPr>
          <p:spPr>
            <a:xfrm rot="16200000">
              <a:off x="5652120" y="2492896"/>
              <a:ext cx="1152128" cy="1152128"/>
            </a:xfrm>
            <a:prstGeom prst="arc">
              <a:avLst>
                <a:gd name="adj1" fmla="val 16069596"/>
                <a:gd name="adj2" fmla="val 543833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円弧 35">
              <a:extLst>
                <a:ext uri="{FF2B5EF4-FFF2-40B4-BE49-F238E27FC236}">
                  <a16:creationId xmlns:a16="http://schemas.microsoft.com/office/drawing/2014/main" id="{56D97001-1CF5-4C81-95D2-11436B383E2E}"/>
                </a:ext>
              </a:extLst>
            </p:cNvPr>
            <p:cNvSpPr/>
            <p:nvPr/>
          </p:nvSpPr>
          <p:spPr>
            <a:xfrm rot="5400000">
              <a:off x="5328084" y="2816932"/>
              <a:ext cx="1152128" cy="504056"/>
            </a:xfrm>
            <a:prstGeom prst="arc">
              <a:avLst>
                <a:gd name="adj1" fmla="val 16069596"/>
                <a:gd name="adj2" fmla="val 5514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4D9356A0-752F-43D5-B997-16B5A16771D5}"/>
                </a:ext>
              </a:extLst>
            </p:cNvPr>
            <p:cNvCxnSpPr>
              <a:stCxn id="25" idx="0"/>
            </p:cNvCxnSpPr>
            <p:nvPr/>
          </p:nvCxnSpPr>
          <p:spPr>
            <a:xfrm flipH="1">
              <a:off x="899592"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04004AB-4A87-4880-A45B-CB96A55907A1}"/>
                </a:ext>
              </a:extLst>
            </p:cNvPr>
            <p:cNvCxnSpPr/>
            <p:nvPr/>
          </p:nvCxnSpPr>
          <p:spPr>
            <a:xfrm flipH="1">
              <a:off x="6804248" y="3068960"/>
              <a:ext cx="8640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線コネクタ 15">
            <a:extLst>
              <a:ext uri="{FF2B5EF4-FFF2-40B4-BE49-F238E27FC236}">
                <a16:creationId xmlns:a16="http://schemas.microsoft.com/office/drawing/2014/main" id="{824BE770-EE1C-401E-9E1E-68064FC60069}"/>
              </a:ext>
            </a:extLst>
          </p:cNvPr>
          <p:cNvCxnSpPr>
            <a:cxnSpLocks/>
          </p:cNvCxnSpPr>
          <p:nvPr/>
        </p:nvCxnSpPr>
        <p:spPr>
          <a:xfrm flipV="1">
            <a:off x="6286020" y="2514674"/>
            <a:ext cx="51357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6510B955-9D02-47A6-9803-EB3FC2D51A5D}"/>
              </a:ext>
            </a:extLst>
          </p:cNvPr>
          <p:cNvSpPr/>
          <p:nvPr/>
        </p:nvSpPr>
        <p:spPr>
          <a:xfrm>
            <a:off x="6759021" y="2132856"/>
            <a:ext cx="720080" cy="766687"/>
          </a:xfrm>
          <a:prstGeom prst="rect">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6A54B16F-9A12-4B06-AA27-A97EFBBB386A}"/>
              </a:ext>
            </a:extLst>
          </p:cNvPr>
          <p:cNvSpPr/>
          <p:nvPr/>
        </p:nvSpPr>
        <p:spPr>
          <a:xfrm rot="10800000">
            <a:off x="6254965"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A5638F6-3F32-466A-B0CE-6988B95626FD}"/>
              </a:ext>
            </a:extLst>
          </p:cNvPr>
          <p:cNvSpPr/>
          <p:nvPr/>
        </p:nvSpPr>
        <p:spPr>
          <a:xfrm>
            <a:off x="7623117" y="2060848"/>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4CFACEA-E678-4C60-92C0-163AD73AE8EC}"/>
              </a:ext>
            </a:extLst>
          </p:cNvPr>
          <p:cNvSpPr txBox="1"/>
          <p:nvPr/>
        </p:nvSpPr>
        <p:spPr>
          <a:xfrm>
            <a:off x="467544" y="1052736"/>
            <a:ext cx="5929828" cy="461665"/>
          </a:xfrm>
          <a:prstGeom prst="rect">
            <a:avLst/>
          </a:prstGeom>
          <a:noFill/>
        </p:spPr>
        <p:txBody>
          <a:bodyPr wrap="none" rtlCol="0">
            <a:spAutoFit/>
          </a:bodyPr>
          <a:lstStyle/>
          <a:p>
            <a:r>
              <a:rPr lang="ja-JP" altLang="en-US" sz="2400" dirty="0"/>
              <a:t>一次元のバネモデルを考える</a:t>
            </a:r>
            <a:r>
              <a:rPr lang="en-US" altLang="ja-JP" sz="2400" dirty="0"/>
              <a:t>(</a:t>
            </a:r>
            <a:r>
              <a:rPr lang="ja-JP" altLang="en-US" sz="2400" dirty="0"/>
              <a:t>摩擦は無視</a:t>
            </a:r>
            <a:r>
              <a:rPr lang="en-US" altLang="ja-JP" sz="2400" dirty="0"/>
              <a:t>)</a:t>
            </a:r>
            <a:endParaRPr kumimoji="1" lang="ja-JP" altLang="en-US" sz="2400" dirty="0"/>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518A5B50-BD8C-4571-8607-943331DDDB9F}"/>
                  </a:ext>
                </a:extLst>
              </p:cNvPr>
              <p:cNvSpPr txBox="1"/>
              <p:nvPr/>
            </p:nvSpPr>
            <p:spPr>
              <a:xfrm>
                <a:off x="827584" y="1772816"/>
                <a:ext cx="1725409"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𝑚</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𝑑𝑣</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𝑘𝑥</m:t>
                      </m:r>
                    </m:oMath>
                  </m:oMathPara>
                </a14:m>
                <a:endParaRPr kumimoji="1" lang="en-US" altLang="ja-JP" sz="2400" b="0" dirty="0"/>
              </a:p>
            </p:txBody>
          </p:sp>
        </mc:Choice>
        <mc:Fallback xmlns="">
          <p:sp>
            <p:nvSpPr>
              <p:cNvPr id="44" name="テキスト ボックス 43">
                <a:extLst>
                  <a:ext uri="{FF2B5EF4-FFF2-40B4-BE49-F238E27FC236}">
                    <a16:creationId xmlns:a16="http://schemas.microsoft.com/office/drawing/2014/main" id="{518A5B50-BD8C-4571-8607-943331DDDB9F}"/>
                  </a:ext>
                </a:extLst>
              </p:cNvPr>
              <p:cNvSpPr txBox="1">
                <a:spLocks noRot="1" noChangeAspect="1" noMove="1" noResize="1" noEditPoints="1" noAdjustHandles="1" noChangeArrowheads="1" noChangeShapeType="1" noTextEdit="1"/>
              </p:cNvSpPr>
              <p:nvPr/>
            </p:nvSpPr>
            <p:spPr>
              <a:xfrm>
                <a:off x="827584" y="1772816"/>
                <a:ext cx="1725409" cy="70121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A547466-AEE2-49B3-89F8-4ECAF14A59BE}"/>
                  </a:ext>
                </a:extLst>
              </p:cNvPr>
              <p:cNvSpPr txBox="1"/>
              <p:nvPr/>
            </p:nvSpPr>
            <p:spPr>
              <a:xfrm>
                <a:off x="1187624" y="2636912"/>
                <a:ext cx="1011624"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𝑑𝑥</m:t>
                          </m:r>
                        </m:num>
                        <m:den>
                          <m:r>
                            <a:rPr kumimoji="1" lang="en-US" altLang="ja-JP" sz="2400" b="0" i="1" smtClean="0">
                              <a:latin typeface="Cambria Math" panose="02040503050406030204" pitchFamily="18" charset="0"/>
                            </a:rPr>
                            <m:t>𝑑𝑡</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𝑣</m:t>
                      </m:r>
                    </m:oMath>
                  </m:oMathPara>
                </a14:m>
                <a:endParaRPr kumimoji="1" lang="en-US" altLang="ja-JP" sz="2400" b="0" dirty="0"/>
              </a:p>
            </p:txBody>
          </p:sp>
        </mc:Choice>
        <mc:Fallback xmlns="">
          <p:sp>
            <p:nvSpPr>
              <p:cNvPr id="45" name="テキスト ボックス 44">
                <a:extLst>
                  <a:ext uri="{FF2B5EF4-FFF2-40B4-BE49-F238E27FC236}">
                    <a16:creationId xmlns:a16="http://schemas.microsoft.com/office/drawing/2014/main" id="{7A547466-AEE2-49B3-89F8-4ECAF14A59BE}"/>
                  </a:ext>
                </a:extLst>
              </p:cNvPr>
              <p:cNvSpPr txBox="1">
                <a:spLocks noRot="1" noChangeAspect="1" noMove="1" noResize="1" noEditPoints="1" noAdjustHandles="1" noChangeArrowheads="1" noChangeShapeType="1" noTextEdit="1"/>
              </p:cNvSpPr>
              <p:nvPr/>
            </p:nvSpPr>
            <p:spPr>
              <a:xfrm>
                <a:off x="1187624" y="2636912"/>
                <a:ext cx="1011624" cy="701218"/>
              </a:xfrm>
              <a:prstGeom prst="rect">
                <a:avLst/>
              </a:prstGeom>
              <a:blipFill>
                <a:blip r:embed="rId3"/>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1F8C0BC1-E153-4E94-BD02-A7F9003A406B}"/>
              </a:ext>
            </a:extLst>
          </p:cNvPr>
          <p:cNvSpPr txBox="1"/>
          <p:nvPr/>
        </p:nvSpPr>
        <p:spPr>
          <a:xfrm>
            <a:off x="3851920" y="3356992"/>
            <a:ext cx="4572000" cy="3416320"/>
          </a:xfrm>
          <a:prstGeom prst="rect">
            <a:avLst/>
          </a:prstGeom>
          <a:noFill/>
          <a:ln>
            <a:solidFill>
              <a:schemeClr val="tx1"/>
            </a:solidFill>
          </a:ln>
        </p:spPr>
        <p:txBody>
          <a:bodyPr wrap="square">
            <a:spAutoFit/>
          </a:bodyPr>
          <a:lstStyle/>
          <a:p>
            <a:r>
              <a:rPr lang="en-US" altLang="ja-JP" b="0" dirty="0">
                <a:solidFill>
                  <a:srgbClr val="236EBF"/>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236EBF"/>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236EBF"/>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h)</a:t>
            </a:r>
          </a:p>
          <a:p>
            <a:r>
              <a:rPr lang="en-US" altLang="ja-JP" b="0" dirty="0">
                <a:solidFill>
                  <a:srgbClr val="0991B6"/>
                </a:solidFill>
                <a:effectLst/>
                <a:latin typeface="Consolas" panose="020B0609020204030204" pitchFamily="49" charset="0"/>
              </a:rPr>
              <a:t>for</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236EBF"/>
                </a:solidFill>
                <a:effectLst/>
                <a:latin typeface="Consolas" panose="020B0609020204030204" pitchFamily="49" charset="0"/>
              </a:rPr>
              <a:t>(steps):</a:t>
            </a:r>
          </a:p>
          <a:p>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k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m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a:t>
            </a:r>
            <a:r>
              <a:rPr lang="en-US" altLang="ja-JP" b="0" dirty="0" err="1">
                <a:solidFill>
                  <a:srgbClr val="236EBF"/>
                </a:solidFill>
                <a:effectLst/>
                <a:latin typeface="Consolas" panose="020B0609020204030204" pitchFamily="49" charset="0"/>
              </a:rPr>
              <a:t>i</a:t>
            </a:r>
            <a:r>
              <a:rPr lang="en-US" altLang="ja-JP" b="0" dirty="0">
                <a:solidFill>
                  <a:srgbClr val="236EBF"/>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 h</a:t>
            </a:r>
          </a:p>
          <a:p>
            <a:r>
              <a:rPr lang="en-US" altLang="ja-JP" b="0" dirty="0">
                <a:solidFill>
                  <a:srgbClr val="236EBF"/>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236EBF"/>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236EBF"/>
                </a:solidFill>
                <a:effectLst/>
                <a:latin typeface="Consolas" panose="020B0609020204030204" pitchFamily="49" charset="0"/>
              </a:rPr>
              <a:t>)</a:t>
            </a:r>
          </a:p>
        </p:txBody>
      </p:sp>
      <p:sp>
        <p:nvSpPr>
          <p:cNvPr id="48" name="テキスト ボックス 47">
            <a:extLst>
              <a:ext uri="{FF2B5EF4-FFF2-40B4-BE49-F238E27FC236}">
                <a16:creationId xmlns:a16="http://schemas.microsoft.com/office/drawing/2014/main" id="{B3B8C8F3-9662-424C-9647-905BF547C980}"/>
              </a:ext>
            </a:extLst>
          </p:cNvPr>
          <p:cNvSpPr txBox="1"/>
          <p:nvPr/>
        </p:nvSpPr>
        <p:spPr>
          <a:xfrm>
            <a:off x="755576" y="4149080"/>
            <a:ext cx="2646878" cy="830997"/>
          </a:xfrm>
          <a:prstGeom prst="rect">
            <a:avLst/>
          </a:prstGeom>
          <a:noFill/>
        </p:spPr>
        <p:txBody>
          <a:bodyPr wrap="none" rtlCol="0">
            <a:spAutoFit/>
          </a:bodyPr>
          <a:lstStyle/>
          <a:p>
            <a:r>
              <a:rPr lang="ja-JP" altLang="en-US" sz="2400" dirty="0"/>
              <a:t>コードに落とすと</a:t>
            </a:r>
            <a:endParaRPr lang="en-US" altLang="ja-JP" sz="2400" dirty="0"/>
          </a:p>
          <a:p>
            <a:r>
              <a:rPr kumimoji="1" lang="ja-JP" altLang="en-US" sz="2400" dirty="0"/>
              <a:t>こんな感じ→</a:t>
            </a:r>
          </a:p>
        </p:txBody>
      </p:sp>
    </p:spTree>
    <p:extLst>
      <p:ext uri="{BB962C8B-B14F-4D97-AF65-F5344CB8AC3E}">
        <p14:creationId xmlns:p14="http://schemas.microsoft.com/office/powerpoint/2010/main" val="3055621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D611BC5-A99F-41E6-82FF-833917EE6237}"/>
              </a:ext>
            </a:extLst>
          </p:cNvPr>
          <p:cNvSpPr>
            <a:spLocks noGrp="1"/>
          </p:cNvSpPr>
          <p:nvPr>
            <p:ph type="body" sz="quarter" idx="10"/>
          </p:nvPr>
        </p:nvSpPr>
        <p:spPr/>
        <p:txBody>
          <a:bodyPr/>
          <a:lstStyle/>
          <a:p>
            <a:r>
              <a:rPr kumimoji="1" lang="ja-JP" altLang="en-US" dirty="0"/>
              <a:t>次元とスケーリング</a:t>
            </a:r>
          </a:p>
        </p:txBody>
      </p:sp>
      <p:pic>
        <p:nvPicPr>
          <p:cNvPr id="4" name="図 3">
            <a:extLst>
              <a:ext uri="{FF2B5EF4-FFF2-40B4-BE49-F238E27FC236}">
                <a16:creationId xmlns:a16="http://schemas.microsoft.com/office/drawing/2014/main" id="{7DD66D2E-E0CC-4B70-97C1-EC2B72AC1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363" y="1844824"/>
            <a:ext cx="4800533" cy="3600400"/>
          </a:xfrm>
          <a:prstGeom prst="rect">
            <a:avLst/>
          </a:prstGeom>
        </p:spPr>
      </p:pic>
      <p:sp>
        <p:nvSpPr>
          <p:cNvPr id="6" name="テキスト ボックス 5">
            <a:extLst>
              <a:ext uri="{FF2B5EF4-FFF2-40B4-BE49-F238E27FC236}">
                <a16:creationId xmlns:a16="http://schemas.microsoft.com/office/drawing/2014/main" id="{DE3F9F59-DBAE-4EED-9842-9CECACB9C53C}"/>
              </a:ext>
            </a:extLst>
          </p:cNvPr>
          <p:cNvSpPr txBox="1"/>
          <p:nvPr/>
        </p:nvSpPr>
        <p:spPr>
          <a:xfrm>
            <a:off x="539552" y="1196752"/>
            <a:ext cx="1415772" cy="461665"/>
          </a:xfrm>
          <a:prstGeom prst="rect">
            <a:avLst/>
          </a:prstGeom>
          <a:noFill/>
        </p:spPr>
        <p:txBody>
          <a:bodyPr wrap="none" rtlCol="0">
            <a:spAutoFit/>
          </a:bodyPr>
          <a:lstStyle/>
          <a:p>
            <a:r>
              <a:rPr kumimoji="1" lang="ja-JP" altLang="en-US" sz="2400" dirty="0"/>
              <a:t>実行結果</a:t>
            </a:r>
          </a:p>
        </p:txBody>
      </p:sp>
      <p:sp>
        <p:nvSpPr>
          <p:cNvPr id="8" name="テキスト ボックス 7">
            <a:extLst>
              <a:ext uri="{FF2B5EF4-FFF2-40B4-BE49-F238E27FC236}">
                <a16:creationId xmlns:a16="http://schemas.microsoft.com/office/drawing/2014/main" id="{67F02621-CCAE-4BC9-9D13-676F4F4B2C8A}"/>
              </a:ext>
            </a:extLst>
          </p:cNvPr>
          <p:cNvSpPr txBox="1"/>
          <p:nvPr/>
        </p:nvSpPr>
        <p:spPr>
          <a:xfrm>
            <a:off x="179512" y="1844824"/>
            <a:ext cx="3888432" cy="3539430"/>
          </a:xfrm>
          <a:prstGeom prst="rect">
            <a:avLst/>
          </a:prstGeom>
          <a:noFill/>
          <a:ln>
            <a:solidFill>
              <a:schemeClr val="tx1"/>
            </a:solidFill>
          </a:ln>
        </p:spPr>
        <p:txBody>
          <a:bodyPr wrap="square">
            <a:spAutoFit/>
          </a:bodyPr>
          <a:lstStyle/>
          <a:p>
            <a:r>
              <a:rPr lang="ja-JP" altLang="en-US" sz="1400" dirty="0">
                <a:latin typeface="Consolas" panose="020B0609020204030204" pitchFamily="49" charset="0"/>
              </a:rPr>
              <a:t>0.0 0.1</a:t>
            </a:r>
          </a:p>
          <a:p>
            <a:r>
              <a:rPr lang="ja-JP" altLang="en-US" sz="1400" dirty="0">
                <a:latin typeface="Consolas" panose="020B0609020204030204" pitchFamily="49" charset="0"/>
              </a:rPr>
              <a:t>0.1 0.199</a:t>
            </a:r>
          </a:p>
          <a:p>
            <a:r>
              <a:rPr lang="ja-JP" altLang="en-US" sz="1400" dirty="0">
                <a:latin typeface="Consolas" panose="020B0609020204030204" pitchFamily="49" charset="0"/>
              </a:rPr>
              <a:t>0.2 0.29601</a:t>
            </a:r>
          </a:p>
          <a:p>
            <a:r>
              <a:rPr lang="ja-JP" altLang="en-US" sz="1400" dirty="0">
                <a:latin typeface="Consolas" panose="020B0609020204030204" pitchFamily="49" charset="0"/>
              </a:rPr>
              <a:t>0.30000000000000004 0.3900599</a:t>
            </a:r>
          </a:p>
          <a:p>
            <a:r>
              <a:rPr lang="ja-JP" altLang="en-US" sz="1400" dirty="0">
                <a:latin typeface="Consolas" panose="020B0609020204030204" pitchFamily="49" charset="0"/>
              </a:rPr>
              <a:t>0.4 0.48020920100000003</a:t>
            </a:r>
          </a:p>
          <a:p>
            <a:r>
              <a:rPr lang="ja-JP" altLang="en-US" sz="1400" dirty="0">
                <a:latin typeface="Consolas" panose="020B0609020204030204" pitchFamily="49" charset="0"/>
              </a:rPr>
              <a:t>0.5 0.56555640999</a:t>
            </a:r>
          </a:p>
          <a:p>
            <a:r>
              <a:rPr lang="ja-JP" altLang="en-US" sz="1400" dirty="0">
                <a:latin typeface="Consolas" panose="020B0609020204030204" pitchFamily="49" charset="0"/>
              </a:rPr>
              <a:t>0.6000000000000001 0.6452480548801001</a:t>
            </a:r>
          </a:p>
          <a:p>
            <a:r>
              <a:rPr lang="ja-JP" altLang="en-US" sz="1400" dirty="0">
                <a:latin typeface="Consolas" panose="020B0609020204030204" pitchFamily="49" charset="0"/>
              </a:rPr>
              <a:t>0.7000000000000001 0.718487219221399</a:t>
            </a:r>
          </a:p>
          <a:p>
            <a:r>
              <a:rPr lang="ja-JP" altLang="en-US" sz="1400" dirty="0">
                <a:latin typeface="Consolas" panose="020B0609020204030204" pitchFamily="49" charset="0"/>
              </a:rPr>
              <a:t>0.8 0.784541511370484</a:t>
            </a:r>
          </a:p>
          <a:p>
            <a:r>
              <a:rPr lang="ja-JP" altLang="en-US" sz="1400" dirty="0">
                <a:latin typeface="Consolas" panose="020B0609020204030204" pitchFamily="49" charset="0"/>
              </a:rPr>
              <a:t>0.9 0.8427503884058641</a:t>
            </a:r>
          </a:p>
          <a:p>
            <a:r>
              <a:rPr lang="ja-JP" altLang="en-US" sz="1400" dirty="0">
                <a:latin typeface="Consolas" panose="020B0609020204030204" pitchFamily="49" charset="0"/>
              </a:rPr>
              <a:t>1.0 0.8925317615571856</a:t>
            </a:r>
          </a:p>
          <a:p>
            <a:r>
              <a:rPr lang="ja-JP" altLang="en-US" sz="1400" dirty="0">
                <a:latin typeface="Consolas" panose="020B0609020204030204" pitchFamily="49" charset="0"/>
              </a:rPr>
              <a:t>1.1 0.9333878170929353</a:t>
            </a:r>
          </a:p>
          <a:p>
            <a:r>
              <a:rPr lang="ja-JP" altLang="en-US" sz="1400" dirty="0">
                <a:latin typeface="Consolas" panose="020B0609020204030204" pitchFamily="49" charset="0"/>
              </a:rPr>
              <a:t>1.2000000000000002 0.9649099944577556</a:t>
            </a:r>
          </a:p>
          <a:p>
            <a:r>
              <a:rPr lang="ja-JP" altLang="en-US" sz="1400" dirty="0">
                <a:latin typeface="Consolas" panose="020B0609020204030204" pitchFamily="49" charset="0"/>
              </a:rPr>
              <a:t>1.3 0.9867830718779984</a:t>
            </a:r>
          </a:p>
          <a:p>
            <a:r>
              <a:rPr lang="ja-JP" altLang="en-US" sz="1400" dirty="0">
                <a:latin typeface="Consolas" panose="020B0609020204030204" pitchFamily="49" charset="0"/>
              </a:rPr>
              <a:t>1.4000000000000001 0.9987883185794612</a:t>
            </a:r>
            <a:endParaRPr lang="en-US" altLang="ja-JP" sz="1400" dirty="0">
              <a:latin typeface="Consolas" panose="020B0609020204030204" pitchFamily="49" charset="0"/>
            </a:endParaRPr>
          </a:p>
          <a:p>
            <a:r>
              <a:rPr lang="en-US" altLang="ja-JP" sz="1400" dirty="0">
                <a:latin typeface="Consolas" panose="020B0609020204030204" pitchFamily="49" charset="0"/>
              </a:rPr>
              <a:t>...</a:t>
            </a:r>
            <a:endParaRPr lang="ja-JP" altLang="en-US" sz="1400" dirty="0">
              <a:latin typeface="Consolas" panose="020B0609020204030204" pitchFamily="49" charset="0"/>
            </a:endParaRPr>
          </a:p>
        </p:txBody>
      </p:sp>
      <p:pic>
        <p:nvPicPr>
          <p:cNvPr id="9" name="図 8">
            <a:extLst>
              <a:ext uri="{FF2B5EF4-FFF2-40B4-BE49-F238E27FC236}">
                <a16:creationId xmlns:a16="http://schemas.microsoft.com/office/drawing/2014/main" id="{1AFABB15-13CB-42EA-BFE9-97D9E316929F}"/>
              </a:ext>
            </a:extLst>
          </p:cNvPr>
          <p:cNvPicPr>
            <a:picLocks noChangeAspect="1"/>
          </p:cNvPicPr>
          <p:nvPr/>
        </p:nvPicPr>
        <p:blipFill>
          <a:blip r:embed="rId3"/>
          <a:stretch>
            <a:fillRect/>
          </a:stretch>
        </p:blipFill>
        <p:spPr>
          <a:xfrm>
            <a:off x="2195736" y="1124744"/>
            <a:ext cx="690623" cy="666104"/>
          </a:xfrm>
          <a:prstGeom prst="rect">
            <a:avLst/>
          </a:prstGeom>
        </p:spPr>
      </p:pic>
      <p:sp>
        <p:nvSpPr>
          <p:cNvPr id="10" name="テキスト ボックス 9">
            <a:extLst>
              <a:ext uri="{FF2B5EF4-FFF2-40B4-BE49-F238E27FC236}">
                <a16:creationId xmlns:a16="http://schemas.microsoft.com/office/drawing/2014/main" id="{5EB61648-B8A4-4B88-9E5D-20C8153524B6}"/>
              </a:ext>
            </a:extLst>
          </p:cNvPr>
          <p:cNvSpPr txBox="1"/>
          <p:nvPr/>
        </p:nvSpPr>
        <p:spPr>
          <a:xfrm>
            <a:off x="5508104" y="1196752"/>
            <a:ext cx="2646878" cy="461665"/>
          </a:xfrm>
          <a:prstGeom prst="rect">
            <a:avLst/>
          </a:prstGeom>
          <a:noFill/>
        </p:spPr>
        <p:txBody>
          <a:bodyPr wrap="none" rtlCol="0">
            <a:spAutoFit/>
          </a:bodyPr>
          <a:lstStyle/>
          <a:p>
            <a:r>
              <a:rPr lang="ja-JP" altLang="en-US" sz="2400" dirty="0"/>
              <a:t>グラフ化したもの</a:t>
            </a:r>
            <a:endParaRPr kumimoji="1" lang="ja-JP" altLang="en-US" sz="2400" dirty="0"/>
          </a:p>
        </p:txBody>
      </p:sp>
      <p:sp>
        <p:nvSpPr>
          <p:cNvPr id="11" name="テキスト ボックス 10">
            <a:extLst>
              <a:ext uri="{FF2B5EF4-FFF2-40B4-BE49-F238E27FC236}">
                <a16:creationId xmlns:a16="http://schemas.microsoft.com/office/drawing/2014/main" id="{2B2F56D2-7252-4F50-9B87-2C9E9773E34D}"/>
              </a:ext>
            </a:extLst>
          </p:cNvPr>
          <p:cNvSpPr txBox="1"/>
          <p:nvPr/>
        </p:nvSpPr>
        <p:spPr>
          <a:xfrm>
            <a:off x="683568" y="5949280"/>
            <a:ext cx="7130478" cy="523220"/>
          </a:xfrm>
          <a:prstGeom prst="rect">
            <a:avLst/>
          </a:prstGeom>
          <a:noFill/>
        </p:spPr>
        <p:txBody>
          <a:bodyPr wrap="none" rtlCol="0">
            <a:spAutoFit/>
          </a:bodyPr>
          <a:lstStyle/>
          <a:p>
            <a:r>
              <a:rPr kumimoji="1" lang="ja-JP" altLang="en-US" sz="2800" dirty="0"/>
              <a:t>振幅</a:t>
            </a:r>
            <a:r>
              <a:rPr kumimoji="1" lang="en-US" altLang="ja-JP" sz="2800" dirty="0"/>
              <a:t>1.0</a:t>
            </a:r>
            <a:r>
              <a:rPr kumimoji="1" lang="ja-JP" altLang="en-US" sz="2800" dirty="0"/>
              <a:t>、周期</a:t>
            </a:r>
            <a:r>
              <a:rPr lang="en-US" altLang="ja-JP" sz="2800" dirty="0"/>
              <a:t>6.28</a:t>
            </a:r>
            <a:r>
              <a:rPr lang="ja-JP" altLang="en-US" sz="2800" dirty="0"/>
              <a:t>の単振動を表現している</a:t>
            </a:r>
            <a:endParaRPr kumimoji="1" lang="ja-JP" altLang="en-US" sz="2800" dirty="0"/>
          </a:p>
        </p:txBody>
      </p:sp>
    </p:spTree>
    <p:extLst>
      <p:ext uri="{BB962C8B-B14F-4D97-AF65-F5344CB8AC3E}">
        <p14:creationId xmlns:p14="http://schemas.microsoft.com/office/powerpoint/2010/main" val="3471858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F7D03F4-0F09-4D99-B175-7F9473EA4BDA}"/>
              </a:ext>
            </a:extLst>
          </p:cNvPr>
          <p:cNvSpPr>
            <a:spLocks noGrp="1"/>
          </p:cNvSpPr>
          <p:nvPr>
            <p:ph type="body" sz="quarter" idx="10"/>
          </p:nvPr>
        </p:nvSpPr>
        <p:spPr/>
        <p:txBody>
          <a:bodyPr/>
          <a:lstStyle/>
          <a:p>
            <a:r>
              <a:rPr kumimoji="1" lang="ja-JP" altLang="en-US" dirty="0"/>
              <a:t>次元とスケーリング</a:t>
            </a:r>
          </a:p>
        </p:txBody>
      </p:sp>
      <p:pic>
        <p:nvPicPr>
          <p:cNvPr id="3" name="図 2">
            <a:extLst>
              <a:ext uri="{FF2B5EF4-FFF2-40B4-BE49-F238E27FC236}">
                <a16:creationId xmlns:a16="http://schemas.microsoft.com/office/drawing/2014/main" id="{0CCCE8D4-241C-4B94-ACD0-DB6DAF7D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556792"/>
            <a:ext cx="3744416" cy="2808312"/>
          </a:xfrm>
          <a:prstGeom prst="rect">
            <a:avLst/>
          </a:prstGeom>
        </p:spPr>
      </p:pic>
      <p:sp>
        <p:nvSpPr>
          <p:cNvPr id="4" name="テキスト ボックス 3">
            <a:extLst>
              <a:ext uri="{FF2B5EF4-FFF2-40B4-BE49-F238E27FC236}">
                <a16:creationId xmlns:a16="http://schemas.microsoft.com/office/drawing/2014/main" id="{03C5EABA-7001-40C8-AF5A-0058A238C0B0}"/>
              </a:ext>
            </a:extLst>
          </p:cNvPr>
          <p:cNvSpPr txBox="1"/>
          <p:nvPr/>
        </p:nvSpPr>
        <p:spPr>
          <a:xfrm>
            <a:off x="323528" y="980728"/>
            <a:ext cx="5827236" cy="400110"/>
          </a:xfrm>
          <a:prstGeom prst="rect">
            <a:avLst/>
          </a:prstGeom>
          <a:noFill/>
        </p:spPr>
        <p:txBody>
          <a:bodyPr wrap="none" rtlCol="0">
            <a:spAutoFit/>
          </a:bodyPr>
          <a:lstStyle/>
          <a:p>
            <a:r>
              <a:rPr lang="ja-JP" altLang="en-US" sz="2000" dirty="0"/>
              <a:t>単振動の周期は、おもりの質量が大きいほど長い</a:t>
            </a:r>
            <a:endParaRPr kumimoji="1" lang="ja-JP" altLang="en-US" sz="2000" dirty="0"/>
          </a:p>
        </p:txBody>
      </p:sp>
      <p:sp>
        <p:nvSpPr>
          <p:cNvPr id="5" name="テキスト ボックス 4">
            <a:extLst>
              <a:ext uri="{FF2B5EF4-FFF2-40B4-BE49-F238E27FC236}">
                <a16:creationId xmlns:a16="http://schemas.microsoft.com/office/drawing/2014/main" id="{58C54F57-05EE-4AB3-88D5-B233A4BE687A}"/>
              </a:ext>
            </a:extLst>
          </p:cNvPr>
          <p:cNvSpPr txBox="1"/>
          <p:nvPr/>
        </p:nvSpPr>
        <p:spPr>
          <a:xfrm>
            <a:off x="467544" y="4581128"/>
            <a:ext cx="7366119" cy="1015663"/>
          </a:xfrm>
          <a:prstGeom prst="rect">
            <a:avLst/>
          </a:prstGeom>
          <a:noFill/>
        </p:spPr>
        <p:txBody>
          <a:bodyPr wrap="none" rtlCol="0">
            <a:spAutoFit/>
          </a:bodyPr>
          <a:lstStyle/>
          <a:p>
            <a:r>
              <a:rPr kumimoji="1" lang="ja-JP" altLang="en-US" sz="2000" dirty="0"/>
              <a:t>時間の単位を秒だと思うより、分だと思った方が、重い物体を</a:t>
            </a:r>
            <a:endParaRPr kumimoji="1" lang="en-US" altLang="ja-JP" sz="2000" dirty="0"/>
          </a:p>
          <a:p>
            <a:r>
              <a:rPr lang="ja-JP" altLang="en-US" sz="2000" dirty="0"/>
              <a:t>シミュレーションしていることになる</a:t>
            </a:r>
            <a:endParaRPr lang="en-US" altLang="ja-JP" sz="2000" dirty="0"/>
          </a:p>
          <a:p>
            <a:r>
              <a:rPr kumimoji="1" lang="ja-JP" altLang="en-US" sz="2000" dirty="0"/>
              <a:t>→ </a:t>
            </a:r>
            <a:r>
              <a:rPr kumimoji="1" lang="ja-JP" altLang="en-US" sz="2000" dirty="0">
                <a:solidFill>
                  <a:srgbClr val="011893"/>
                </a:solidFill>
              </a:rPr>
              <a:t>動画をスロー再生すると、物が重く見える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A6F9ADC-C28F-48FD-99CD-31166CAB532A}"/>
                  </a:ext>
                </a:extLst>
              </p:cNvPr>
              <p:cNvSpPr txBox="1"/>
              <p:nvPr/>
            </p:nvSpPr>
            <p:spPr>
              <a:xfrm>
                <a:off x="5580112" y="2276872"/>
                <a:ext cx="2592184"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𝑚</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𝑑𝑣</m:t>
                          </m:r>
                        </m:num>
                        <m:den>
                          <m:r>
                            <a:rPr kumimoji="1" lang="en-US" altLang="ja-JP" sz="3600" b="0" i="1" smtClean="0">
                              <a:latin typeface="Cambria Math" panose="02040503050406030204" pitchFamily="18" charset="0"/>
                            </a:rPr>
                            <m:t>𝑑𝑡</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𝑘𝑥</m:t>
                      </m:r>
                    </m:oMath>
                  </m:oMathPara>
                </a14:m>
                <a:endParaRPr kumimoji="1" lang="en-US" altLang="ja-JP" sz="3600" b="0" dirty="0"/>
              </a:p>
            </p:txBody>
          </p:sp>
        </mc:Choice>
        <mc:Fallback xmlns="">
          <p:sp>
            <p:nvSpPr>
              <p:cNvPr id="6" name="テキスト ボックス 5">
                <a:extLst>
                  <a:ext uri="{FF2B5EF4-FFF2-40B4-BE49-F238E27FC236}">
                    <a16:creationId xmlns:a16="http://schemas.microsoft.com/office/drawing/2014/main" id="{1A6F9ADC-C28F-48FD-99CD-31166CAB532A}"/>
                  </a:ext>
                </a:extLst>
              </p:cNvPr>
              <p:cNvSpPr txBox="1">
                <a:spLocks noRot="1" noChangeAspect="1" noMove="1" noResize="1" noEditPoints="1" noAdjustHandles="1" noChangeArrowheads="1" noChangeShapeType="1" noTextEdit="1"/>
              </p:cNvSpPr>
              <p:nvPr/>
            </p:nvSpPr>
            <p:spPr>
              <a:xfrm>
                <a:off x="5580112" y="2276872"/>
                <a:ext cx="2592184" cy="1051826"/>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672EB1-D66F-4BEF-9387-A3BE1C0A4E6A}"/>
              </a:ext>
            </a:extLst>
          </p:cNvPr>
          <p:cNvSpPr txBox="1"/>
          <p:nvPr/>
        </p:nvSpPr>
        <p:spPr>
          <a:xfrm>
            <a:off x="395536" y="6165304"/>
            <a:ext cx="7263527" cy="461665"/>
          </a:xfrm>
          <a:prstGeom prst="rect">
            <a:avLst/>
          </a:prstGeom>
          <a:noFill/>
        </p:spPr>
        <p:txBody>
          <a:bodyPr wrap="none" rtlCol="0">
            <a:spAutoFit/>
          </a:bodyPr>
          <a:lstStyle/>
          <a:p>
            <a:r>
              <a:rPr kumimoji="1" lang="ja-JP" altLang="en-US" sz="2400" dirty="0"/>
              <a:t>この「スケーリング」を運動方程式から理解したい</a:t>
            </a:r>
          </a:p>
        </p:txBody>
      </p:sp>
      <p:sp>
        <p:nvSpPr>
          <p:cNvPr id="8" name="テキスト ボックス 7">
            <a:extLst>
              <a:ext uri="{FF2B5EF4-FFF2-40B4-BE49-F238E27FC236}">
                <a16:creationId xmlns:a16="http://schemas.microsoft.com/office/drawing/2014/main" id="{597E8496-169B-4116-8256-434EDC624841}"/>
              </a:ext>
            </a:extLst>
          </p:cNvPr>
          <p:cNvSpPr txBox="1"/>
          <p:nvPr/>
        </p:nvSpPr>
        <p:spPr>
          <a:xfrm>
            <a:off x="5796136" y="5589240"/>
            <a:ext cx="2954655" cy="369332"/>
          </a:xfrm>
          <a:prstGeom prst="rect">
            <a:avLst/>
          </a:prstGeom>
          <a:noFill/>
        </p:spPr>
        <p:txBody>
          <a:bodyPr wrap="none" rtlCol="0">
            <a:spAutoFit/>
          </a:bodyPr>
          <a:lstStyle/>
          <a:p>
            <a:r>
              <a:rPr kumimoji="1" lang="en-US" altLang="ja-JP" dirty="0"/>
              <a:t>※</a:t>
            </a:r>
            <a:r>
              <a:rPr kumimoji="1" lang="ja-JP" altLang="en-US" dirty="0"/>
              <a:t>特撮で使われている手法</a:t>
            </a:r>
          </a:p>
        </p:txBody>
      </p:sp>
    </p:spTree>
    <p:extLst>
      <p:ext uri="{BB962C8B-B14F-4D97-AF65-F5344CB8AC3E}">
        <p14:creationId xmlns:p14="http://schemas.microsoft.com/office/powerpoint/2010/main" val="3543525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BA2AE2-AB0B-4604-BC65-D9957322EC8F}"/>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B70CF48-5EBC-4639-BFE4-2E7D2A3844F9}"/>
              </a:ext>
            </a:extLst>
          </p:cNvPr>
          <p:cNvSpPr txBox="1"/>
          <p:nvPr/>
        </p:nvSpPr>
        <p:spPr>
          <a:xfrm>
            <a:off x="251520" y="1124744"/>
            <a:ext cx="7914346" cy="461665"/>
          </a:xfrm>
          <a:prstGeom prst="rect">
            <a:avLst/>
          </a:prstGeom>
          <a:noFill/>
        </p:spPr>
        <p:txBody>
          <a:bodyPr wrap="none" rtlCol="0">
            <a:spAutoFit/>
          </a:bodyPr>
          <a:lstStyle/>
          <a:p>
            <a:r>
              <a:rPr kumimoji="1" lang="ja-JP" altLang="en-US" sz="2400" dirty="0"/>
              <a:t>質量</a:t>
            </a:r>
            <a:r>
              <a:rPr lang="ja-JP" altLang="en-US" sz="2400" dirty="0"/>
              <a:t>を</a:t>
            </a:r>
            <a:r>
              <a:rPr kumimoji="1" lang="ja-JP" altLang="en-US" sz="2400" dirty="0"/>
              <a:t>キログラム、時間は</a:t>
            </a:r>
            <a:r>
              <a:rPr kumimoji="1" lang="en-US" altLang="ja-JP" sz="2400" dirty="0"/>
              <a:t>1</a:t>
            </a:r>
            <a:r>
              <a:rPr kumimoji="1" lang="ja-JP" altLang="en-US" sz="2400" dirty="0"/>
              <a:t>秒、長さを</a:t>
            </a:r>
            <a:r>
              <a:rPr kumimoji="1" lang="en-US" altLang="ja-JP" sz="2400" dirty="0"/>
              <a:t>1</a:t>
            </a:r>
            <a:r>
              <a:rPr kumimoji="1" lang="ja-JP" altLang="en-US" sz="2400" dirty="0"/>
              <a:t>メートルで</a:t>
            </a:r>
            <a:r>
              <a:rPr lang="ja-JP" altLang="en-US" sz="2400" dirty="0"/>
              <a:t>測る</a:t>
            </a:r>
            <a:endParaRPr kumimoji="1"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0EF7C5F-341A-4D8D-B7F7-399B621D2F6E}"/>
                  </a:ext>
                </a:extLst>
              </p:cNvPr>
              <p:cNvSpPr txBox="1"/>
              <p:nvPr/>
            </p:nvSpPr>
            <p:spPr>
              <a:xfrm>
                <a:off x="2915816"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4" name="テキスト ボックス 3">
                <a:extLst>
                  <a:ext uri="{FF2B5EF4-FFF2-40B4-BE49-F238E27FC236}">
                    <a16:creationId xmlns:a16="http://schemas.microsoft.com/office/drawing/2014/main" id="{E0EF7C5F-341A-4D8D-B7F7-399B621D2F6E}"/>
                  </a:ext>
                </a:extLst>
              </p:cNvPr>
              <p:cNvSpPr txBox="1">
                <a:spLocks noRot="1" noChangeAspect="1" noMove="1" noResize="1" noEditPoints="1" noAdjustHandles="1" noChangeArrowheads="1" noChangeShapeType="1" noTextEdit="1"/>
              </p:cNvSpPr>
              <p:nvPr/>
            </p:nvSpPr>
            <p:spPr>
              <a:xfrm>
                <a:off x="2915816"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948C5EA-CBF8-4D5E-8A05-D3C7D8B03ABF}"/>
              </a:ext>
            </a:extLst>
          </p:cNvPr>
          <p:cNvSpPr txBox="1"/>
          <p:nvPr/>
        </p:nvSpPr>
        <p:spPr>
          <a:xfrm>
            <a:off x="323528" y="2636912"/>
            <a:ext cx="7263527" cy="830997"/>
          </a:xfrm>
          <a:prstGeom prst="rect">
            <a:avLst/>
          </a:prstGeom>
          <a:noFill/>
        </p:spPr>
        <p:txBody>
          <a:bodyPr wrap="none" rtlCol="0">
            <a:spAutoFit/>
          </a:bodyPr>
          <a:lstStyle/>
          <a:p>
            <a:r>
              <a:rPr kumimoji="1" lang="ja-JP" altLang="en-US" sz="2400" dirty="0"/>
              <a:t>この方程式に表れるすべての量は次元を持っている</a:t>
            </a:r>
            <a:endParaRPr kumimoji="1" lang="en-US" altLang="ja-JP" sz="2400" dirty="0"/>
          </a:p>
          <a:p>
            <a:r>
              <a:rPr kumimoji="1" lang="ja-JP" altLang="en-US" sz="2400" dirty="0"/>
              <a:t>単位あたりの量を用いて無次元化する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E598ED-86A7-4717-8635-0D849352EBFA}"/>
                  </a:ext>
                </a:extLst>
              </p:cNvPr>
              <p:cNvSpPr txBox="1"/>
              <p:nvPr/>
            </p:nvSpPr>
            <p:spPr>
              <a:xfrm>
                <a:off x="1187624" y="3933056"/>
                <a:ext cx="19214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𝑠</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4CE598ED-86A7-4717-8635-0D849352EBFA}"/>
                  </a:ext>
                </a:extLst>
              </p:cNvPr>
              <p:cNvSpPr txBox="1">
                <a:spLocks noRot="1" noChangeAspect="1" noMove="1" noResize="1" noEditPoints="1" noAdjustHandles="1" noChangeArrowheads="1" noChangeShapeType="1" noTextEdit="1"/>
              </p:cNvSpPr>
              <p:nvPr/>
            </p:nvSpPr>
            <p:spPr>
              <a:xfrm>
                <a:off x="1187624" y="3933056"/>
                <a:ext cx="1921488"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9AC21F-6E90-4E0F-BA1E-5674346E00AD}"/>
                  </a:ext>
                </a:extLst>
              </p:cNvPr>
              <p:cNvSpPr txBox="1"/>
              <p:nvPr/>
            </p:nvSpPr>
            <p:spPr>
              <a:xfrm>
                <a:off x="1115616" y="4869160"/>
                <a:ext cx="2062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B09AC21F-6E90-4E0F-BA1E-5674346E00AD}"/>
                  </a:ext>
                </a:extLst>
              </p:cNvPr>
              <p:cNvSpPr txBox="1">
                <a:spLocks noRot="1" noChangeAspect="1" noMove="1" noResize="1" noEditPoints="1" noAdjustHandles="1" noChangeArrowheads="1" noChangeShapeType="1" noTextEdit="1"/>
              </p:cNvSpPr>
              <p:nvPr/>
            </p:nvSpPr>
            <p:spPr>
              <a:xfrm>
                <a:off x="1115616" y="4869160"/>
                <a:ext cx="2062872" cy="55399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7D9691F-06A9-40C9-A6C1-C71A70665667}"/>
                  </a:ext>
                </a:extLst>
              </p:cNvPr>
              <p:cNvSpPr txBox="1"/>
              <p:nvPr/>
            </p:nvSpPr>
            <p:spPr>
              <a:xfrm>
                <a:off x="899592" y="5733256"/>
                <a:ext cx="24540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𝑘𝑔</m:t>
                      </m:r>
                      <m:r>
                        <a:rPr kumimoji="1" lang="en-US" altLang="ja-JP" sz="3600" b="0" i="1" smtClean="0">
                          <a:latin typeface="Cambria Math" panose="02040503050406030204" pitchFamily="18" charset="0"/>
                        </a:rPr>
                        <m:t>]</m:t>
                      </m:r>
                    </m:oMath>
                  </m:oMathPara>
                </a14:m>
                <a:endParaRPr kumimoji="1" lang="ja-JP" altLang="en-US" sz="3600" dirty="0"/>
              </a:p>
            </p:txBody>
          </p:sp>
        </mc:Choice>
        <mc:Fallback xmlns="">
          <p:sp>
            <p:nvSpPr>
              <p:cNvPr id="9" name="テキスト ボックス 8">
                <a:extLst>
                  <a:ext uri="{FF2B5EF4-FFF2-40B4-BE49-F238E27FC236}">
                    <a16:creationId xmlns:a16="http://schemas.microsoft.com/office/drawing/2014/main" id="{B7D9691F-06A9-40C9-A6C1-C71A70665667}"/>
                  </a:ext>
                </a:extLst>
              </p:cNvPr>
              <p:cNvSpPr txBox="1">
                <a:spLocks noRot="1" noChangeAspect="1" noMove="1" noResize="1" noEditPoints="1" noAdjustHandles="1" noChangeArrowheads="1" noChangeShapeType="1" noTextEdit="1"/>
              </p:cNvSpPr>
              <p:nvPr/>
            </p:nvSpPr>
            <p:spPr>
              <a:xfrm>
                <a:off x="899592" y="5733256"/>
                <a:ext cx="2454005" cy="5539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7806E170-44D3-4094-9F3D-49FF269E9C8D}"/>
                  </a:ext>
                </a:extLst>
              </p:cNvPr>
              <p:cNvSpPr txBox="1"/>
              <p:nvPr/>
            </p:nvSpPr>
            <p:spPr>
              <a:xfrm>
                <a:off x="5292080" y="3861048"/>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7806E170-44D3-4094-9F3D-49FF269E9C8D}"/>
                  </a:ext>
                </a:extLst>
              </p:cNvPr>
              <p:cNvSpPr txBox="1">
                <a:spLocks noRot="1" noChangeAspect="1" noMove="1" noResize="1" noEditPoints="1" noAdjustHandles="1" noChangeArrowheads="1" noChangeShapeType="1" noTextEdit="1"/>
              </p:cNvSpPr>
              <p:nvPr/>
            </p:nvSpPr>
            <p:spPr>
              <a:xfrm>
                <a:off x="5292080" y="3861048"/>
                <a:ext cx="1734193" cy="55399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D613F09-289B-4309-B41B-D3BAB7F7C049}"/>
                  </a:ext>
                </a:extLst>
              </p:cNvPr>
              <p:cNvSpPr txBox="1"/>
              <p:nvPr/>
            </p:nvSpPr>
            <p:spPr>
              <a:xfrm>
                <a:off x="5292080" y="443711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ED613F09-289B-4309-B41B-D3BAB7F7C049}"/>
                  </a:ext>
                </a:extLst>
              </p:cNvPr>
              <p:cNvSpPr txBox="1">
                <a:spLocks noRot="1" noChangeAspect="1" noMove="1" noResize="1" noEditPoints="1" noAdjustHandles="1" noChangeArrowheads="1" noChangeShapeType="1" noTextEdit="1"/>
              </p:cNvSpPr>
              <p:nvPr/>
            </p:nvSpPr>
            <p:spPr>
              <a:xfrm>
                <a:off x="5292080" y="4437112"/>
                <a:ext cx="1834477" cy="55399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22283F2-FD9E-4E08-A531-10EF255C1B0C}"/>
                  </a:ext>
                </a:extLst>
              </p:cNvPr>
              <p:cNvSpPr txBox="1"/>
              <p:nvPr/>
            </p:nvSpPr>
            <p:spPr>
              <a:xfrm>
                <a:off x="5292080" y="5013176"/>
                <a:ext cx="234487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𝑚</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𝑚</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𝑚</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12" name="テキスト ボックス 11">
                <a:extLst>
                  <a:ext uri="{FF2B5EF4-FFF2-40B4-BE49-F238E27FC236}">
                    <a16:creationId xmlns:a16="http://schemas.microsoft.com/office/drawing/2014/main" id="{122283F2-FD9E-4E08-A531-10EF255C1B0C}"/>
                  </a:ext>
                </a:extLst>
              </p:cNvPr>
              <p:cNvSpPr txBox="1">
                <a:spLocks noRot="1" noChangeAspect="1" noMove="1" noResize="1" noEditPoints="1" noAdjustHandles="1" noChangeArrowheads="1" noChangeShapeType="1" noTextEdit="1"/>
              </p:cNvSpPr>
              <p:nvPr/>
            </p:nvSpPr>
            <p:spPr>
              <a:xfrm>
                <a:off x="5292080" y="5013176"/>
                <a:ext cx="2344873" cy="5539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E8285D7-6131-41DE-8EA1-231FED7A3E9F}"/>
                  </a:ext>
                </a:extLst>
              </p:cNvPr>
              <p:cNvSpPr txBox="1"/>
              <p:nvPr/>
            </p:nvSpPr>
            <p:spPr>
              <a:xfrm>
                <a:off x="5292080" y="5589240"/>
                <a:ext cx="1727461" cy="1094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𝑣</m:t>
                          </m:r>
                        </m:e>
                      </m:acc>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num>
                        <m:den>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den>
                      </m:f>
                      <m:r>
                        <a:rPr kumimoji="1" lang="en-US" altLang="ja-JP" sz="3600" b="0" i="1" smtClean="0">
                          <a:latin typeface="Cambria Math" panose="02040503050406030204" pitchFamily="18" charset="0"/>
                        </a:rPr>
                        <m:t>𝑣</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3E8285D7-6131-41DE-8EA1-231FED7A3E9F}"/>
                  </a:ext>
                </a:extLst>
              </p:cNvPr>
              <p:cNvSpPr txBox="1">
                <a:spLocks noRot="1" noChangeAspect="1" noMove="1" noResize="1" noEditPoints="1" noAdjustHandles="1" noChangeArrowheads="1" noChangeShapeType="1" noTextEdit="1"/>
              </p:cNvSpPr>
              <p:nvPr/>
            </p:nvSpPr>
            <p:spPr>
              <a:xfrm>
                <a:off x="5292080" y="5589240"/>
                <a:ext cx="1727461" cy="1094723"/>
              </a:xfrm>
              <a:prstGeom prst="rect">
                <a:avLst/>
              </a:prstGeom>
              <a:blipFill>
                <a:blip r:embed="rId9"/>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8A700583-16AD-4A07-85E6-E8036D398E8B}"/>
              </a:ext>
            </a:extLst>
          </p:cNvPr>
          <p:cNvSpPr txBox="1"/>
          <p:nvPr/>
        </p:nvSpPr>
        <p:spPr>
          <a:xfrm>
            <a:off x="1403648" y="3573016"/>
            <a:ext cx="1569660" cy="369332"/>
          </a:xfrm>
          <a:prstGeom prst="rect">
            <a:avLst/>
          </a:prstGeom>
          <a:noFill/>
        </p:spPr>
        <p:txBody>
          <a:bodyPr wrap="none" rtlCol="0">
            <a:spAutoFit/>
          </a:bodyPr>
          <a:lstStyle/>
          <a:p>
            <a:r>
              <a:rPr kumimoji="1" lang="ja-JP" altLang="en-US" dirty="0">
                <a:solidFill>
                  <a:srgbClr val="011893"/>
                </a:solidFill>
              </a:rPr>
              <a:t>基準となる量</a:t>
            </a:r>
          </a:p>
        </p:txBody>
      </p:sp>
      <p:sp>
        <p:nvSpPr>
          <p:cNvPr id="15" name="テキスト ボックス 14">
            <a:extLst>
              <a:ext uri="{FF2B5EF4-FFF2-40B4-BE49-F238E27FC236}">
                <a16:creationId xmlns:a16="http://schemas.microsoft.com/office/drawing/2014/main" id="{E8E9D65C-A4AC-4A43-96F7-5F96ABC12C83}"/>
              </a:ext>
            </a:extLst>
          </p:cNvPr>
          <p:cNvSpPr txBox="1"/>
          <p:nvPr/>
        </p:nvSpPr>
        <p:spPr>
          <a:xfrm>
            <a:off x="5364088" y="3573016"/>
            <a:ext cx="2031325" cy="369332"/>
          </a:xfrm>
          <a:prstGeom prst="rect">
            <a:avLst/>
          </a:prstGeom>
          <a:noFill/>
        </p:spPr>
        <p:txBody>
          <a:bodyPr wrap="none" rtlCol="0">
            <a:spAutoFit/>
          </a:bodyPr>
          <a:lstStyle/>
          <a:p>
            <a:r>
              <a:rPr kumimoji="1" lang="ja-JP" altLang="en-US" dirty="0">
                <a:solidFill>
                  <a:srgbClr val="011893"/>
                </a:solidFill>
              </a:rPr>
              <a:t>無次元化した変数</a:t>
            </a:r>
          </a:p>
        </p:txBody>
      </p:sp>
    </p:spTree>
    <p:extLst>
      <p:ext uri="{BB962C8B-B14F-4D97-AF65-F5344CB8AC3E}">
        <p14:creationId xmlns:p14="http://schemas.microsoft.com/office/powerpoint/2010/main" val="895331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16C3B2-C627-4019-8A45-BF81CC044C5B}"/>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28BFF0F0-A9D1-4D31-84AF-FD2359667497}"/>
                  </a:ext>
                </a:extLst>
              </p:cNvPr>
              <p:cNvSpPr txBox="1"/>
              <p:nvPr/>
            </p:nvSpPr>
            <p:spPr>
              <a:xfrm>
                <a:off x="683568" y="1628800"/>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3" name="テキスト ボックス 2">
                <a:extLst>
                  <a:ext uri="{FF2B5EF4-FFF2-40B4-BE49-F238E27FC236}">
                    <a16:creationId xmlns:a16="http://schemas.microsoft.com/office/drawing/2014/main" id="{28BFF0F0-A9D1-4D31-84AF-FD2359667497}"/>
                  </a:ext>
                </a:extLst>
              </p:cNvPr>
              <p:cNvSpPr txBox="1">
                <a:spLocks noRot="1" noChangeAspect="1" noMove="1" noResize="1" noEditPoints="1" noAdjustHandles="1" noChangeArrowheads="1" noChangeShapeType="1" noTextEdit="1"/>
              </p:cNvSpPr>
              <p:nvPr/>
            </p:nvSpPr>
            <p:spPr>
              <a:xfrm>
                <a:off x="683568" y="1628800"/>
                <a:ext cx="2664296" cy="935000"/>
              </a:xfrm>
              <a:prstGeom prst="rect">
                <a:avLst/>
              </a:prstGeom>
              <a:blipFill>
                <a:blip r:embed="rId2"/>
                <a:stretch>
                  <a:fillRect/>
                </a:stretch>
              </a:blipFill>
            </p:spPr>
            <p:txBody>
              <a:bodyPr/>
              <a:lstStyle/>
              <a:p>
                <a:r>
                  <a:rPr lang="ja-JP" altLang="en-US">
                    <a:noFill/>
                  </a:rPr>
                  <a:t> </a:t>
                </a:r>
              </a:p>
            </p:txBody>
          </p:sp>
        </mc:Fallback>
      </mc:AlternateContent>
      <p:sp>
        <p:nvSpPr>
          <p:cNvPr id="4" name="矢印: 右 3">
            <a:extLst>
              <a:ext uri="{FF2B5EF4-FFF2-40B4-BE49-F238E27FC236}">
                <a16:creationId xmlns:a16="http://schemas.microsoft.com/office/drawing/2014/main" id="{CC86D508-2E6E-4369-B562-51CE5A9E50C5}"/>
              </a:ext>
            </a:extLst>
          </p:cNvPr>
          <p:cNvSpPr/>
          <p:nvPr/>
        </p:nvSpPr>
        <p:spPr>
          <a:xfrm>
            <a:off x="3851920" y="191683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3AF1C7E-A4E3-4E21-A693-6C9C850798EC}"/>
                  </a:ext>
                </a:extLst>
              </p:cNvPr>
              <p:cNvSpPr txBox="1"/>
              <p:nvPr/>
            </p:nvSpPr>
            <p:spPr>
              <a:xfrm>
                <a:off x="4572000" y="1556792"/>
                <a:ext cx="3744416" cy="107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D3AF1C7E-A4E3-4E21-A693-6C9C850798EC}"/>
                  </a:ext>
                </a:extLst>
              </p:cNvPr>
              <p:cNvSpPr txBox="1">
                <a:spLocks noRot="1" noChangeAspect="1" noMove="1" noResize="1" noEditPoints="1" noAdjustHandles="1" noChangeArrowheads="1" noChangeShapeType="1" noTextEdit="1"/>
              </p:cNvSpPr>
              <p:nvPr/>
            </p:nvSpPr>
            <p:spPr>
              <a:xfrm>
                <a:off x="4572000" y="1556792"/>
                <a:ext cx="3744416" cy="1079526"/>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7B05FA40-0F8F-4057-B820-2C95F9E1B99E}"/>
              </a:ext>
            </a:extLst>
          </p:cNvPr>
          <p:cNvSpPr txBox="1"/>
          <p:nvPr/>
        </p:nvSpPr>
        <p:spPr>
          <a:xfrm>
            <a:off x="2843808" y="1124744"/>
            <a:ext cx="2262158" cy="369332"/>
          </a:xfrm>
          <a:prstGeom prst="rect">
            <a:avLst/>
          </a:prstGeom>
          <a:noFill/>
        </p:spPr>
        <p:txBody>
          <a:bodyPr wrap="none" rtlCol="0">
            <a:spAutoFit/>
          </a:bodyPr>
          <a:lstStyle/>
          <a:p>
            <a:r>
              <a:rPr lang="ja-JP" altLang="en-US" dirty="0"/>
              <a:t>無次元量で書き直す</a:t>
            </a:r>
            <a:endParaRPr kumimoji="1" lang="ja-JP" altLang="en-US"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7A3C451-F92F-496D-A9EF-E931F6F9F5A5}"/>
                  </a:ext>
                </a:extLst>
              </p:cNvPr>
              <p:cNvSpPr txBox="1"/>
              <p:nvPr/>
            </p:nvSpPr>
            <p:spPr>
              <a:xfrm>
                <a:off x="899592" y="3212976"/>
                <a:ext cx="1727396" cy="1079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𝑡</m:t>
                              </m:r>
                            </m:e>
                            <m:sub>
                              <m:r>
                                <a:rPr kumimoji="1" lang="en-US" altLang="ja-JP" sz="3200" b="0" i="1" smtClean="0">
                                  <a:latin typeface="Cambria Math" panose="02040503050406030204" pitchFamily="18" charset="0"/>
                                </a:rPr>
                                <m:t>0</m:t>
                              </m:r>
                            </m:sub>
                            <m:sup>
                              <m:r>
                                <a:rPr kumimoji="1" lang="en-US" altLang="ja-JP" sz="3200" b="0" i="1" smtClean="0">
                                  <a:latin typeface="Cambria Math" panose="02040503050406030204" pitchFamily="18" charset="0"/>
                                </a:rPr>
                                <m:t>2</m:t>
                              </m:r>
                            </m:sup>
                          </m:sSubSup>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𝑚</m:t>
                              </m:r>
                            </m:e>
                            <m:sub>
                              <m:r>
                                <a:rPr kumimoji="1" lang="en-US" altLang="ja-JP" sz="3200" b="0" i="1" smtClean="0">
                                  <a:latin typeface="Cambria Math" panose="02040503050406030204" pitchFamily="18" charset="0"/>
                                </a:rPr>
                                <m:t>0</m:t>
                              </m:r>
                            </m:sub>
                          </m:sSub>
                        </m:den>
                      </m:f>
                      <m:r>
                        <a:rPr kumimoji="1" lang="en-US" altLang="ja-JP" sz="3200" b="0" i="1" smtClean="0">
                          <a:latin typeface="Cambria Math" panose="02040503050406030204" pitchFamily="18" charset="0"/>
                        </a:rPr>
                        <m:t>𝑘</m:t>
                      </m:r>
                    </m:oMath>
                  </m:oMathPara>
                </a14:m>
                <a:endParaRPr kumimoji="1" lang="ja-JP" altLang="en-US" sz="3200" dirty="0"/>
              </a:p>
            </p:txBody>
          </p:sp>
        </mc:Choice>
        <mc:Fallback xmlns="">
          <p:sp>
            <p:nvSpPr>
              <p:cNvPr id="7" name="テキスト ボックス 6">
                <a:extLst>
                  <a:ext uri="{FF2B5EF4-FFF2-40B4-BE49-F238E27FC236}">
                    <a16:creationId xmlns:a16="http://schemas.microsoft.com/office/drawing/2014/main" id="{97A3C451-F92F-496D-A9EF-E931F6F9F5A5}"/>
                  </a:ext>
                </a:extLst>
              </p:cNvPr>
              <p:cNvSpPr txBox="1">
                <a:spLocks noRot="1" noChangeAspect="1" noMove="1" noResize="1" noEditPoints="1" noAdjustHandles="1" noChangeArrowheads="1" noChangeShapeType="1" noTextEdit="1"/>
              </p:cNvSpPr>
              <p:nvPr/>
            </p:nvSpPr>
            <p:spPr>
              <a:xfrm>
                <a:off x="899592" y="3212976"/>
                <a:ext cx="1727396" cy="1079526"/>
              </a:xfrm>
              <a:prstGeom prst="rect">
                <a:avLst/>
              </a:prstGeom>
              <a:blipFill>
                <a:blip r:embed="rId4"/>
                <a:stretch>
                  <a:fillRect/>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B334B316-4161-4EF4-9C20-9647ADA56699}"/>
              </a:ext>
            </a:extLst>
          </p:cNvPr>
          <p:cNvSpPr/>
          <p:nvPr/>
        </p:nvSpPr>
        <p:spPr>
          <a:xfrm>
            <a:off x="6732240" y="1556792"/>
            <a:ext cx="936104"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BAC2E147-BBB4-4BD7-8E3C-F8003441EEA5}"/>
              </a:ext>
            </a:extLst>
          </p:cNvPr>
          <p:cNvCxnSpPr>
            <a:stCxn id="8" idx="2"/>
            <a:endCxn id="7" idx="0"/>
          </p:cNvCxnSpPr>
          <p:nvPr/>
        </p:nvCxnSpPr>
        <p:spPr>
          <a:xfrm rot="5400000">
            <a:off x="4229763" y="242447"/>
            <a:ext cx="504056" cy="54370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0589790-BA53-41B0-A845-E79075A0C7DA}"/>
              </a:ext>
            </a:extLst>
          </p:cNvPr>
          <p:cNvSpPr txBox="1"/>
          <p:nvPr/>
        </p:nvSpPr>
        <p:spPr>
          <a:xfrm>
            <a:off x="2915816" y="3501008"/>
            <a:ext cx="6032421" cy="461665"/>
          </a:xfrm>
          <a:prstGeom prst="rect">
            <a:avLst/>
          </a:prstGeom>
          <a:noFill/>
        </p:spPr>
        <p:txBody>
          <a:bodyPr wrap="none" rtlCol="0">
            <a:spAutoFit/>
          </a:bodyPr>
          <a:lstStyle/>
          <a:p>
            <a:r>
              <a:rPr lang="ja-JP" altLang="en-US" sz="2400"/>
              <a:t>として無次元化されたバネ定数を導入する</a:t>
            </a:r>
            <a:endParaRPr kumimoji="1" lang="ja-JP" altLang="en-US" sz="240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357EC99-2ACB-4359-83AF-ED89C771A6EF}"/>
                  </a:ext>
                </a:extLst>
              </p:cNvPr>
              <p:cNvSpPr txBox="1"/>
              <p:nvPr/>
            </p:nvSpPr>
            <p:spPr>
              <a:xfrm>
                <a:off x="4572000" y="4509120"/>
                <a:ext cx="374441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13" name="テキスト ボックス 12">
                <a:extLst>
                  <a:ext uri="{FF2B5EF4-FFF2-40B4-BE49-F238E27FC236}">
                    <a16:creationId xmlns:a16="http://schemas.microsoft.com/office/drawing/2014/main" id="{6357EC99-2ACB-4359-83AF-ED89C771A6EF}"/>
                  </a:ext>
                </a:extLst>
              </p:cNvPr>
              <p:cNvSpPr txBox="1">
                <a:spLocks noRot="1" noChangeAspect="1" noMove="1" noResize="1" noEditPoints="1" noAdjustHandles="1" noChangeArrowheads="1" noChangeShapeType="1" noTextEdit="1"/>
              </p:cNvSpPr>
              <p:nvPr/>
            </p:nvSpPr>
            <p:spPr>
              <a:xfrm>
                <a:off x="4572000" y="4509120"/>
                <a:ext cx="3744416" cy="935000"/>
              </a:xfrm>
              <a:prstGeom prst="rect">
                <a:avLst/>
              </a:prstGeom>
              <a:blipFill>
                <a:blip r:embed="rId5"/>
                <a:stretch>
                  <a:fillRect/>
                </a:stretch>
              </a:blipFill>
            </p:spPr>
            <p:txBody>
              <a:bodyPr/>
              <a:lstStyle/>
              <a:p>
                <a:r>
                  <a:rPr lang="ja-JP" altLang="en-US">
                    <a:noFill/>
                  </a:rPr>
                  <a:t> </a:t>
                </a:r>
              </a:p>
            </p:txBody>
          </p:sp>
        </mc:Fallback>
      </mc:AlternateContent>
      <p:sp>
        <p:nvSpPr>
          <p:cNvPr id="14" name="矢印: 右 13">
            <a:extLst>
              <a:ext uri="{FF2B5EF4-FFF2-40B4-BE49-F238E27FC236}">
                <a16:creationId xmlns:a16="http://schemas.microsoft.com/office/drawing/2014/main" id="{42579BB0-A515-401D-B710-945643DBC9CC}"/>
              </a:ext>
            </a:extLst>
          </p:cNvPr>
          <p:cNvSpPr/>
          <p:nvPr/>
        </p:nvSpPr>
        <p:spPr>
          <a:xfrm>
            <a:off x="4139952" y="4797152"/>
            <a:ext cx="792088"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A208CB6-00D4-4E08-BF22-69541D698CEA}"/>
              </a:ext>
            </a:extLst>
          </p:cNvPr>
          <p:cNvSpPr txBox="1"/>
          <p:nvPr/>
        </p:nvSpPr>
        <p:spPr>
          <a:xfrm>
            <a:off x="2411760" y="5877272"/>
            <a:ext cx="4493538" cy="523220"/>
          </a:xfrm>
          <a:prstGeom prst="rect">
            <a:avLst/>
          </a:prstGeom>
          <a:noFill/>
        </p:spPr>
        <p:txBody>
          <a:bodyPr wrap="none" rtlCol="0">
            <a:spAutoFit/>
          </a:bodyPr>
          <a:lstStyle/>
          <a:p>
            <a:r>
              <a:rPr lang="ja-JP" altLang="en-US" sz="2800" dirty="0"/>
              <a:t>方程式の形がもとに戻った</a:t>
            </a:r>
            <a:endParaRPr kumimoji="1" lang="ja-JP" altLang="en-US" sz="2800" dirty="0"/>
          </a:p>
        </p:txBody>
      </p:sp>
    </p:spTree>
    <p:extLst>
      <p:ext uri="{BB962C8B-B14F-4D97-AF65-F5344CB8AC3E}">
        <p14:creationId xmlns:p14="http://schemas.microsoft.com/office/powerpoint/2010/main" val="2751116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8F7C8C9-7421-4316-AB75-F260CFFC3958}"/>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0AC3979B-A7EF-4631-A136-5F9B09EF5878}"/>
              </a:ext>
            </a:extLst>
          </p:cNvPr>
          <p:cNvSpPr txBox="1"/>
          <p:nvPr/>
        </p:nvSpPr>
        <p:spPr>
          <a:xfrm>
            <a:off x="467544" y="2276872"/>
            <a:ext cx="3528392" cy="3416320"/>
          </a:xfrm>
          <a:prstGeom prst="rect">
            <a:avLst/>
          </a:prstGeom>
          <a:noFill/>
          <a:ln>
            <a:solidFill>
              <a:schemeClr val="tx1"/>
            </a:solidFill>
          </a:ln>
        </p:spPr>
        <p:txBody>
          <a:bodyPr wrap="square">
            <a:spAutoFit/>
          </a:bodyPr>
          <a:lstStyle/>
          <a:p>
            <a:r>
              <a:rPr lang="en-US" altLang="ja-JP" b="0" dirty="0">
                <a:solidFill>
                  <a:srgbClr val="0460B1"/>
                </a:solidFill>
                <a:effectLst/>
                <a:latin typeface="Consolas" panose="020B0609020204030204" pitchFamily="49" charset="0"/>
              </a:rPr>
              <a:t>h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0.1</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0.0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k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m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174781"/>
                </a:solidFill>
                <a:effectLst/>
                <a:latin typeface="Consolas" panose="020B0609020204030204" pitchFamily="49" charset="0"/>
              </a:rPr>
              <a:t>1.0</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steps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a:solidFill>
                  <a:srgbClr val="DC3EB7"/>
                </a:solidFill>
                <a:effectLst/>
                <a:latin typeface="Consolas" panose="020B0609020204030204" pitchFamily="49" charset="0"/>
              </a:rPr>
              <a:t>int</a:t>
            </a:r>
            <a:r>
              <a:rPr lang="en-US" altLang="ja-JP" b="0" dirty="0">
                <a:solidFill>
                  <a:srgbClr val="0460B1"/>
                </a:solidFill>
                <a:effectLst/>
                <a:latin typeface="Consolas" panose="020B0609020204030204" pitchFamily="49" charset="0"/>
              </a:rPr>
              <a:t>(T</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h)</a:t>
            </a:r>
            <a:endParaRPr lang="en-US" altLang="ja-JP" b="0" dirty="0">
              <a:solidFill>
                <a:srgbClr val="236EBF"/>
              </a:solidFill>
              <a:effectLst/>
              <a:latin typeface="Consolas" panose="020B0609020204030204" pitchFamily="49" charset="0"/>
            </a:endParaRPr>
          </a:p>
          <a:p>
            <a:r>
              <a:rPr lang="en-US" altLang="ja-JP" b="0" dirty="0">
                <a:solidFill>
                  <a:srgbClr val="0991B6"/>
                </a:solidFill>
                <a:effectLst/>
                <a:latin typeface="Consolas" panose="020B0609020204030204" pitchFamily="49" charset="0"/>
              </a:rPr>
              <a:t>for</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0991B6"/>
                </a:solidFill>
                <a:effectLst/>
                <a:latin typeface="Consolas" panose="020B0609020204030204" pitchFamily="49" charset="0"/>
              </a:rPr>
              <a:t>in</a:t>
            </a:r>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range</a:t>
            </a:r>
            <a:r>
              <a:rPr lang="en-US" altLang="ja-JP" b="0" dirty="0">
                <a:solidFill>
                  <a:srgbClr val="0460B1"/>
                </a:solidFill>
                <a:effectLst/>
                <a:latin typeface="Consolas" panose="020B0609020204030204" pitchFamily="49" charset="0"/>
              </a:rPr>
              <a:t>(steps):</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x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v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a:t>
            </a:r>
            <a:r>
              <a:rPr lang="en-US" altLang="ja-JP" b="0" dirty="0" err="1">
                <a:solidFill>
                  <a:srgbClr val="0460B1"/>
                </a:solidFill>
                <a:effectLst/>
                <a:latin typeface="Consolas" panose="020B0609020204030204" pitchFamily="49" charset="0"/>
              </a:rPr>
              <a:t>i</a:t>
            </a:r>
            <a:r>
              <a:rPr lang="en-US" altLang="ja-JP" b="0" dirty="0">
                <a:solidFill>
                  <a:srgbClr val="0460B1"/>
                </a:solidFill>
                <a:effectLst/>
                <a:latin typeface="Consolas" panose="020B0609020204030204" pitchFamily="49" charset="0"/>
              </a:rPr>
              <a:t> </a:t>
            </a:r>
            <a:r>
              <a:rPr lang="en-US" altLang="ja-JP" b="0" dirty="0">
                <a:solidFill>
                  <a:srgbClr val="7B30D0"/>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 h</a:t>
            </a:r>
            <a:endParaRPr lang="en-US" altLang="ja-JP" b="0" dirty="0">
              <a:solidFill>
                <a:srgbClr val="236EBF"/>
              </a:solidFill>
              <a:effectLst/>
              <a:latin typeface="Consolas" panose="020B0609020204030204" pitchFamily="49" charset="0"/>
            </a:endParaRPr>
          </a:p>
          <a:p>
            <a:r>
              <a:rPr lang="en-US" altLang="ja-JP" b="0" dirty="0">
                <a:solidFill>
                  <a:srgbClr val="0460B1"/>
                </a:solidFill>
                <a:effectLst/>
                <a:latin typeface="Consolas" panose="020B0609020204030204" pitchFamily="49" charset="0"/>
              </a:rPr>
              <a:t>    </a:t>
            </a:r>
            <a:r>
              <a:rPr lang="en-US" altLang="ja-JP" b="0" dirty="0">
                <a:solidFill>
                  <a:srgbClr val="08134A"/>
                </a:solidFill>
                <a:effectLst/>
                <a:latin typeface="Consolas" panose="020B0609020204030204" pitchFamily="49" charset="0"/>
              </a:rPr>
              <a:t>print</a:t>
            </a:r>
            <a:r>
              <a:rPr lang="en-US" altLang="ja-JP" b="0" dirty="0">
                <a:solidFill>
                  <a:srgbClr val="0460B1"/>
                </a:solidFill>
                <a:effectLst/>
                <a:latin typeface="Consolas" panose="020B0609020204030204" pitchFamily="49" charset="0"/>
              </a:rPr>
              <a:t>(</a:t>
            </a:r>
            <a:r>
              <a:rPr lang="en-US" altLang="ja-JP" b="0" dirty="0">
                <a:solidFill>
                  <a:srgbClr val="0991B6"/>
                </a:solidFill>
                <a:effectLst/>
                <a:latin typeface="Consolas" panose="020B0609020204030204" pitchFamily="49" charset="0"/>
              </a:rPr>
              <a:t>f</a:t>
            </a:r>
            <a:r>
              <a:rPr lang="en-US" altLang="ja-JP" b="0" dirty="0">
                <a:solidFill>
                  <a:srgbClr val="A44185"/>
                </a:solidFill>
                <a:effectLst/>
                <a:latin typeface="Consolas" panose="020B0609020204030204" pitchFamily="49" charset="0"/>
              </a:rPr>
              <a:t>"</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t</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 </a:t>
            </a:r>
            <a:r>
              <a:rPr lang="en-US" altLang="ja-JP" b="0" dirty="0">
                <a:solidFill>
                  <a:srgbClr val="2970C7"/>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x</a:t>
            </a:r>
            <a:r>
              <a:rPr lang="en-US" altLang="ja-JP" b="0" dirty="0">
                <a:solidFill>
                  <a:srgbClr val="2970C7"/>
                </a:solidFill>
                <a:effectLst/>
                <a:latin typeface="Consolas" panose="020B0609020204030204" pitchFamily="49" charset="0"/>
              </a:rPr>
              <a:t>}</a:t>
            </a:r>
            <a:r>
              <a:rPr lang="en-US" altLang="ja-JP" b="0" dirty="0">
                <a:solidFill>
                  <a:srgbClr val="A44185"/>
                </a:solidFill>
                <a:effectLst/>
                <a:latin typeface="Consolas" panose="020B0609020204030204" pitchFamily="49" charset="0"/>
              </a:rPr>
              <a:t>"</a:t>
            </a:r>
            <a:r>
              <a:rPr lang="en-US" altLang="ja-JP" b="0" dirty="0">
                <a:solidFill>
                  <a:srgbClr val="0460B1"/>
                </a:solidFill>
                <a:effectLst/>
                <a:latin typeface="Consolas" panose="020B0609020204030204" pitchFamily="49" charset="0"/>
              </a:rPr>
              <a:t>)</a:t>
            </a:r>
            <a:endParaRPr lang="en-US" altLang="ja-JP" b="0" dirty="0">
              <a:solidFill>
                <a:srgbClr val="236EBF"/>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8486E4F9-37C7-42A8-B893-A0B9364C3A6F}"/>
              </a:ext>
            </a:extLst>
          </p:cNvPr>
          <p:cNvSpPr txBox="1"/>
          <p:nvPr/>
        </p:nvSpPr>
        <p:spPr>
          <a:xfrm>
            <a:off x="345583" y="1196752"/>
            <a:ext cx="8186857" cy="461665"/>
          </a:xfrm>
          <a:prstGeom prst="rect">
            <a:avLst/>
          </a:prstGeom>
          <a:noFill/>
        </p:spPr>
        <p:txBody>
          <a:bodyPr wrap="none" rtlCol="0">
            <a:spAutoFit/>
          </a:bodyPr>
          <a:lstStyle/>
          <a:p>
            <a:r>
              <a:rPr lang="ja-JP" altLang="en-US" sz="2400" dirty="0"/>
              <a:t>数値計算は、無次元化した方程式を解いていると</a:t>
            </a:r>
            <a:r>
              <a:rPr lang="ja-JP" altLang="en-US" sz="2400" dirty="0">
                <a:solidFill>
                  <a:srgbClr val="FF0000"/>
                </a:solidFill>
              </a:rPr>
              <a:t>約束する</a:t>
            </a:r>
            <a:endParaRPr kumimoji="1" lang="ja-JP" altLang="en-US" sz="2400" dirty="0">
              <a:solidFill>
                <a:srgbClr val="FF0000"/>
              </a:solidFill>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980206E-ADC6-4840-A966-0C14F74DDCE6}"/>
                  </a:ext>
                </a:extLst>
              </p:cNvPr>
              <p:cNvSpPr txBox="1"/>
              <p:nvPr/>
            </p:nvSpPr>
            <p:spPr>
              <a:xfrm>
                <a:off x="4788024" y="4149080"/>
                <a:ext cx="2880320"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𝑚</m:t>
                          </m:r>
                        </m:e>
                      </m:acc>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num>
                        <m:den>
                          <m:r>
                            <a:rPr kumimoji="1" lang="en-US" altLang="ja-JP" sz="3200" b="0" i="1" smtClean="0">
                              <a:latin typeface="Cambria Math" panose="02040503050406030204" pitchFamily="18" charset="0"/>
                            </a:rPr>
                            <m:t>𝑑</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𝑡</m:t>
                              </m:r>
                            </m:e>
                          </m:acc>
                        </m:den>
                      </m:f>
                      <m:r>
                        <a:rPr kumimoji="1" lang="en-US" altLang="ja-JP" sz="3200" b="0" i="1" smtClean="0">
                          <a:latin typeface="Cambria Math" panose="02040503050406030204" pitchFamily="18" charset="0"/>
                        </a:rPr>
                        <m:t>=−</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m:t>
                          </m:r>
                        </m:e>
                      </m:acc>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oMath>
                  </m:oMathPara>
                </a14:m>
                <a:endParaRPr kumimoji="1" lang="en-US" altLang="ja-JP" sz="3200" b="0" dirty="0"/>
              </a:p>
            </p:txBody>
          </p:sp>
        </mc:Choice>
        <mc:Fallback xmlns="">
          <p:sp>
            <p:nvSpPr>
              <p:cNvPr id="5" name="テキスト ボックス 4">
                <a:extLst>
                  <a:ext uri="{FF2B5EF4-FFF2-40B4-BE49-F238E27FC236}">
                    <a16:creationId xmlns:a16="http://schemas.microsoft.com/office/drawing/2014/main" id="{E980206E-ADC6-4840-A966-0C14F74DDCE6}"/>
                  </a:ext>
                </a:extLst>
              </p:cNvPr>
              <p:cNvSpPr txBox="1">
                <a:spLocks noRot="1" noChangeAspect="1" noMove="1" noResize="1" noEditPoints="1" noAdjustHandles="1" noChangeArrowheads="1" noChangeShapeType="1" noTextEdit="1"/>
              </p:cNvSpPr>
              <p:nvPr/>
            </p:nvSpPr>
            <p:spPr>
              <a:xfrm>
                <a:off x="4788024" y="4149080"/>
                <a:ext cx="2880320" cy="93500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97B56D3-1CCF-4348-9023-6B46D9EDA186}"/>
                  </a:ext>
                </a:extLst>
              </p:cNvPr>
              <p:cNvSpPr txBox="1"/>
              <p:nvPr/>
            </p:nvSpPr>
            <p:spPr>
              <a:xfrm>
                <a:off x="4932040" y="2636912"/>
                <a:ext cx="2664296"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𝑑𝑣</m:t>
                          </m:r>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𝑘𝑥</m:t>
                      </m:r>
                    </m:oMath>
                  </m:oMathPara>
                </a14:m>
                <a:endParaRPr kumimoji="1" lang="en-US" altLang="ja-JP" sz="3200" b="0" dirty="0"/>
              </a:p>
            </p:txBody>
          </p:sp>
        </mc:Choice>
        <mc:Fallback xmlns="">
          <p:sp>
            <p:nvSpPr>
              <p:cNvPr id="6" name="テキスト ボックス 5">
                <a:extLst>
                  <a:ext uri="{FF2B5EF4-FFF2-40B4-BE49-F238E27FC236}">
                    <a16:creationId xmlns:a16="http://schemas.microsoft.com/office/drawing/2014/main" id="{097B56D3-1CCF-4348-9023-6B46D9EDA186}"/>
                  </a:ext>
                </a:extLst>
              </p:cNvPr>
              <p:cNvSpPr txBox="1">
                <a:spLocks noRot="1" noChangeAspect="1" noMove="1" noResize="1" noEditPoints="1" noAdjustHandles="1" noChangeArrowheads="1" noChangeShapeType="1" noTextEdit="1"/>
              </p:cNvSpPr>
              <p:nvPr/>
            </p:nvSpPr>
            <p:spPr>
              <a:xfrm>
                <a:off x="4932040" y="2636912"/>
                <a:ext cx="2664296" cy="935000"/>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56BB45DA-7643-4E57-8ED1-C6F505E959C6}"/>
              </a:ext>
            </a:extLst>
          </p:cNvPr>
          <p:cNvSpPr txBox="1"/>
          <p:nvPr/>
        </p:nvSpPr>
        <p:spPr>
          <a:xfrm>
            <a:off x="7524328" y="2996952"/>
            <a:ext cx="1107996" cy="369332"/>
          </a:xfrm>
          <a:prstGeom prst="rect">
            <a:avLst/>
          </a:prstGeom>
          <a:noFill/>
        </p:spPr>
        <p:txBody>
          <a:bodyPr wrap="none" rtlCol="0">
            <a:spAutoFit/>
          </a:bodyPr>
          <a:lstStyle/>
          <a:p>
            <a:r>
              <a:rPr kumimoji="1" lang="ja-JP" altLang="en-US" dirty="0"/>
              <a:t>ではなく</a:t>
            </a:r>
          </a:p>
        </p:txBody>
      </p:sp>
      <p:sp>
        <p:nvSpPr>
          <p:cNvPr id="8" name="テキスト ボックス 7">
            <a:extLst>
              <a:ext uri="{FF2B5EF4-FFF2-40B4-BE49-F238E27FC236}">
                <a16:creationId xmlns:a16="http://schemas.microsoft.com/office/drawing/2014/main" id="{E73AD7E0-F4EB-494E-A3E3-EFD8E53ADAC2}"/>
              </a:ext>
            </a:extLst>
          </p:cNvPr>
          <p:cNvSpPr txBox="1"/>
          <p:nvPr/>
        </p:nvSpPr>
        <p:spPr>
          <a:xfrm>
            <a:off x="7452320" y="4509120"/>
            <a:ext cx="1338828" cy="646331"/>
          </a:xfrm>
          <a:prstGeom prst="rect">
            <a:avLst/>
          </a:prstGeom>
          <a:noFill/>
        </p:spPr>
        <p:txBody>
          <a:bodyPr wrap="none" rtlCol="0">
            <a:spAutoFit/>
          </a:bodyPr>
          <a:lstStyle/>
          <a:p>
            <a:r>
              <a:rPr kumimoji="1" lang="ja-JP" altLang="en-US" dirty="0"/>
              <a:t>を解いてる</a:t>
            </a:r>
            <a:endParaRPr kumimoji="1" lang="en-US" altLang="ja-JP" dirty="0"/>
          </a:p>
          <a:p>
            <a:r>
              <a:rPr kumimoji="1" lang="ja-JP" altLang="en-US" dirty="0"/>
              <a:t>気持ち</a:t>
            </a:r>
          </a:p>
        </p:txBody>
      </p:sp>
      <p:sp>
        <p:nvSpPr>
          <p:cNvPr id="9" name="矢印: 右 8">
            <a:extLst>
              <a:ext uri="{FF2B5EF4-FFF2-40B4-BE49-F238E27FC236}">
                <a16:creationId xmlns:a16="http://schemas.microsoft.com/office/drawing/2014/main" id="{15F95310-82CA-4153-9376-70D64C882066}"/>
              </a:ext>
            </a:extLst>
          </p:cNvPr>
          <p:cNvSpPr/>
          <p:nvPr/>
        </p:nvSpPr>
        <p:spPr>
          <a:xfrm rot="10800000">
            <a:off x="4139952" y="3573016"/>
            <a:ext cx="648072"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014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7076706-0F9B-421F-ACC0-AB9E3E666E87}"/>
              </a:ext>
            </a:extLst>
          </p:cNvPr>
          <p:cNvSpPr>
            <a:spLocks noGrp="1"/>
          </p:cNvSpPr>
          <p:nvPr>
            <p:ph type="body" sz="quarter" idx="10"/>
          </p:nvPr>
        </p:nvSpPr>
        <p:spPr/>
        <p:txBody>
          <a:bodyPr/>
          <a:lstStyle/>
          <a:p>
            <a:r>
              <a:rPr kumimoji="1" lang="ja-JP" altLang="en-US" dirty="0"/>
              <a:t>次元とスケーリング</a:t>
            </a:r>
          </a:p>
        </p:txBody>
      </p:sp>
      <p:sp>
        <p:nvSpPr>
          <p:cNvPr id="3" name="テキスト ボックス 2">
            <a:extLst>
              <a:ext uri="{FF2B5EF4-FFF2-40B4-BE49-F238E27FC236}">
                <a16:creationId xmlns:a16="http://schemas.microsoft.com/office/drawing/2014/main" id="{C058D50D-7805-4218-9F79-6C5AFC755AFB}"/>
              </a:ext>
            </a:extLst>
          </p:cNvPr>
          <p:cNvSpPr txBox="1"/>
          <p:nvPr/>
        </p:nvSpPr>
        <p:spPr>
          <a:xfrm>
            <a:off x="611560" y="1268760"/>
            <a:ext cx="1415772" cy="461665"/>
          </a:xfrm>
          <a:prstGeom prst="rect">
            <a:avLst/>
          </a:prstGeom>
          <a:noFill/>
        </p:spPr>
        <p:txBody>
          <a:bodyPr wrap="none" rtlCol="0">
            <a:spAutoFit/>
          </a:bodyPr>
          <a:lstStyle/>
          <a:p>
            <a:r>
              <a:rPr kumimoji="1" lang="ja-JP" altLang="en-US" sz="2400" dirty="0"/>
              <a:t>実行結果</a:t>
            </a:r>
          </a:p>
        </p:txBody>
      </p:sp>
      <p:sp>
        <p:nvSpPr>
          <p:cNvPr id="4" name="テキスト ボックス 3">
            <a:extLst>
              <a:ext uri="{FF2B5EF4-FFF2-40B4-BE49-F238E27FC236}">
                <a16:creationId xmlns:a16="http://schemas.microsoft.com/office/drawing/2014/main" id="{205A736A-8294-4486-B0E4-5860C6BA088C}"/>
              </a:ext>
            </a:extLst>
          </p:cNvPr>
          <p:cNvSpPr txBox="1"/>
          <p:nvPr/>
        </p:nvSpPr>
        <p:spPr>
          <a:xfrm>
            <a:off x="323528" y="1988840"/>
            <a:ext cx="3888432" cy="2554545"/>
          </a:xfrm>
          <a:prstGeom prst="rect">
            <a:avLst/>
          </a:prstGeom>
          <a:noFill/>
          <a:ln>
            <a:solidFill>
              <a:schemeClr val="tx1"/>
            </a:solidFill>
          </a:ln>
        </p:spPr>
        <p:txBody>
          <a:bodyPr wrap="square">
            <a:spAutoFit/>
          </a:bodyPr>
          <a:lstStyle/>
          <a:p>
            <a:r>
              <a:rPr lang="ja-JP" altLang="en-US" sz="3200" dirty="0">
                <a:latin typeface="Consolas" panose="020B0609020204030204" pitchFamily="49" charset="0"/>
              </a:rPr>
              <a:t>0.0 0.1</a:t>
            </a:r>
          </a:p>
          <a:p>
            <a:r>
              <a:rPr lang="ja-JP" altLang="en-US" sz="3200" dirty="0">
                <a:latin typeface="Consolas" panose="020B0609020204030204" pitchFamily="49" charset="0"/>
              </a:rPr>
              <a:t>0.1 0.199</a:t>
            </a:r>
          </a:p>
          <a:p>
            <a:r>
              <a:rPr lang="ja-JP" altLang="en-US" sz="3200" dirty="0">
                <a:latin typeface="Consolas" panose="020B0609020204030204" pitchFamily="49" charset="0"/>
              </a:rPr>
              <a:t>0.2 0.29601</a:t>
            </a:r>
          </a:p>
          <a:p>
            <a:r>
              <a:rPr lang="en-US" altLang="ja-JP" sz="3200" dirty="0">
                <a:latin typeface="Consolas" panose="020B0609020204030204" pitchFamily="49" charset="0"/>
              </a:rPr>
              <a:t>...</a:t>
            </a:r>
            <a:endParaRPr lang="ja-JP" altLang="en-US" sz="3200" dirty="0">
              <a:latin typeface="Consolas" panose="020B0609020204030204" pitchFamily="49" charset="0"/>
            </a:endParaRPr>
          </a:p>
          <a:p>
            <a:endParaRPr lang="ja-JP" altLang="en-US" sz="3200" dirty="0">
              <a:latin typeface="Consolas" panose="020B0609020204030204" pitchFamily="49" charset="0"/>
            </a:endParaRPr>
          </a:p>
        </p:txBody>
      </p:sp>
      <p:pic>
        <p:nvPicPr>
          <p:cNvPr id="5" name="図 4">
            <a:extLst>
              <a:ext uri="{FF2B5EF4-FFF2-40B4-BE49-F238E27FC236}">
                <a16:creationId xmlns:a16="http://schemas.microsoft.com/office/drawing/2014/main" id="{B0C9F0B5-1D75-40BB-B8AD-5D1F2529B118}"/>
              </a:ext>
            </a:extLst>
          </p:cNvPr>
          <p:cNvPicPr>
            <a:picLocks noChangeAspect="1"/>
          </p:cNvPicPr>
          <p:nvPr/>
        </p:nvPicPr>
        <p:blipFill>
          <a:blip r:embed="rId2"/>
          <a:stretch>
            <a:fillRect/>
          </a:stretch>
        </p:blipFill>
        <p:spPr>
          <a:xfrm>
            <a:off x="2267744" y="1196752"/>
            <a:ext cx="690623" cy="666104"/>
          </a:xfrm>
          <a:prstGeom prst="rect">
            <a:avLst/>
          </a:prstGeom>
        </p:spPr>
      </p:pic>
      <p:sp>
        <p:nvSpPr>
          <p:cNvPr id="6" name="テキスト ボックス 5">
            <a:extLst>
              <a:ext uri="{FF2B5EF4-FFF2-40B4-BE49-F238E27FC236}">
                <a16:creationId xmlns:a16="http://schemas.microsoft.com/office/drawing/2014/main" id="{612518A7-A695-4AAC-9BFF-FFC95B6C3C9F}"/>
              </a:ext>
            </a:extLst>
          </p:cNvPr>
          <p:cNvSpPr txBox="1"/>
          <p:nvPr/>
        </p:nvSpPr>
        <p:spPr>
          <a:xfrm>
            <a:off x="4318744" y="1556792"/>
            <a:ext cx="4185761" cy="830997"/>
          </a:xfrm>
          <a:prstGeom prst="rect">
            <a:avLst/>
          </a:prstGeom>
          <a:noFill/>
        </p:spPr>
        <p:txBody>
          <a:bodyPr wrap="none" rtlCol="0">
            <a:spAutoFit/>
          </a:bodyPr>
          <a:lstStyle/>
          <a:p>
            <a:r>
              <a:rPr kumimoji="1" lang="ja-JP" altLang="en-US" sz="2400" dirty="0"/>
              <a:t>結果として出力される数値は</a:t>
            </a:r>
            <a:endParaRPr kumimoji="1" lang="en-US" altLang="ja-JP" sz="2400" dirty="0"/>
          </a:p>
          <a:p>
            <a:r>
              <a:rPr lang="ja-JP" altLang="en-US" sz="2400" dirty="0"/>
              <a:t>無次元化された量</a:t>
            </a:r>
            <a:endParaRPr kumimoji="1" lang="ja-JP" altLang="en-US" sz="24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1358FB-9080-4DE0-8E63-120A14BBB090}"/>
                  </a:ext>
                </a:extLst>
              </p:cNvPr>
              <p:cNvSpPr txBox="1"/>
              <p:nvPr/>
            </p:nvSpPr>
            <p:spPr>
              <a:xfrm>
                <a:off x="5758904" y="2708920"/>
                <a:ext cx="17341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𝑡</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𝑡</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7" name="テキスト ボックス 6">
                <a:extLst>
                  <a:ext uri="{FF2B5EF4-FFF2-40B4-BE49-F238E27FC236}">
                    <a16:creationId xmlns:a16="http://schemas.microsoft.com/office/drawing/2014/main" id="{351358FB-9080-4DE0-8E63-120A14BBB090}"/>
                  </a:ext>
                </a:extLst>
              </p:cNvPr>
              <p:cNvSpPr txBox="1">
                <a:spLocks noRot="1" noChangeAspect="1" noMove="1" noResize="1" noEditPoints="1" noAdjustHandles="1" noChangeArrowheads="1" noChangeShapeType="1" noTextEdit="1"/>
              </p:cNvSpPr>
              <p:nvPr/>
            </p:nvSpPr>
            <p:spPr>
              <a:xfrm>
                <a:off x="5758904" y="2708920"/>
                <a:ext cx="1734193" cy="55399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FDF59C6-4AFE-406A-B550-5753F7231C51}"/>
                  </a:ext>
                </a:extLst>
              </p:cNvPr>
              <p:cNvSpPr txBox="1"/>
              <p:nvPr/>
            </p:nvSpPr>
            <p:spPr>
              <a:xfrm>
                <a:off x="5686896" y="3356992"/>
                <a:ext cx="18344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𝑥</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𝑙</m:t>
                          </m:r>
                        </m:e>
                        <m:sub>
                          <m:r>
                            <a:rPr kumimoji="1" lang="en-US" altLang="ja-JP" sz="3600" b="0" i="1" smtClean="0">
                              <a:latin typeface="Cambria Math" panose="02040503050406030204" pitchFamily="18" charset="0"/>
                            </a:rPr>
                            <m:t>0</m:t>
                          </m:r>
                        </m:sub>
                      </m:sSub>
                    </m:oMath>
                  </m:oMathPara>
                </a14:m>
                <a:endParaRPr kumimoji="1" lang="ja-JP" altLang="en-US" sz="3600" dirty="0"/>
              </a:p>
            </p:txBody>
          </p:sp>
        </mc:Choice>
        <mc:Fallback xmlns="">
          <p:sp>
            <p:nvSpPr>
              <p:cNvPr id="8" name="テキスト ボックス 7">
                <a:extLst>
                  <a:ext uri="{FF2B5EF4-FFF2-40B4-BE49-F238E27FC236}">
                    <a16:creationId xmlns:a16="http://schemas.microsoft.com/office/drawing/2014/main" id="{DFDF59C6-4AFE-406A-B550-5753F7231C51}"/>
                  </a:ext>
                </a:extLst>
              </p:cNvPr>
              <p:cNvSpPr txBox="1">
                <a:spLocks noRot="1" noChangeAspect="1" noMove="1" noResize="1" noEditPoints="1" noAdjustHandles="1" noChangeArrowheads="1" noChangeShapeType="1" noTextEdit="1"/>
              </p:cNvSpPr>
              <p:nvPr/>
            </p:nvSpPr>
            <p:spPr>
              <a:xfrm>
                <a:off x="5686896" y="3356992"/>
                <a:ext cx="1834477" cy="553998"/>
              </a:xfrm>
              <a:prstGeom prst="rect">
                <a:avLst/>
              </a:prstGeom>
              <a:blipFill>
                <a:blip r:embed="rId4"/>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B97989F8-28D8-4608-9A14-659B931A5680}"/>
              </a:ext>
            </a:extLst>
          </p:cNvPr>
          <p:cNvSpPr txBox="1"/>
          <p:nvPr/>
        </p:nvSpPr>
        <p:spPr>
          <a:xfrm>
            <a:off x="4377462" y="4077072"/>
            <a:ext cx="4801314" cy="830997"/>
          </a:xfrm>
          <a:prstGeom prst="rect">
            <a:avLst/>
          </a:prstGeom>
          <a:noFill/>
        </p:spPr>
        <p:txBody>
          <a:bodyPr wrap="none" rtlCol="0">
            <a:spAutoFit/>
          </a:bodyPr>
          <a:lstStyle/>
          <a:p>
            <a:r>
              <a:rPr lang="ja-JP" altLang="en-US" sz="2400" dirty="0"/>
              <a:t>「元の世界の量」に戻すには</a:t>
            </a:r>
            <a:endParaRPr lang="en-US" altLang="ja-JP" sz="2400" dirty="0"/>
          </a:p>
          <a:p>
            <a:r>
              <a:rPr kumimoji="1" lang="ja-JP" altLang="en-US" sz="2400" dirty="0"/>
              <a:t>基準となる量をかける必要がある</a:t>
            </a:r>
          </a:p>
        </p:txBody>
      </p:sp>
      <p:sp>
        <p:nvSpPr>
          <p:cNvPr id="11" name="四角形: 角を丸くする 10">
            <a:extLst>
              <a:ext uri="{FF2B5EF4-FFF2-40B4-BE49-F238E27FC236}">
                <a16:creationId xmlns:a16="http://schemas.microsoft.com/office/drawing/2014/main" id="{7B9EA3DC-FFDD-43B2-B63C-42165E5AF984}"/>
              </a:ext>
            </a:extLst>
          </p:cNvPr>
          <p:cNvSpPr/>
          <p:nvPr/>
        </p:nvSpPr>
        <p:spPr>
          <a:xfrm>
            <a:off x="1187624" y="2996952"/>
            <a:ext cx="1944216"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30055BB-A5C6-44AA-A8E1-ECFE622D7556}"/>
                  </a:ext>
                </a:extLst>
              </p:cNvPr>
              <p:cNvSpPr txBox="1"/>
              <p:nvPr/>
            </p:nvSpPr>
            <p:spPr>
              <a:xfrm>
                <a:off x="395536" y="5234797"/>
                <a:ext cx="316835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000" b="0" i="1" smtClean="0">
                              <a:latin typeface="Cambria Math" panose="02040503050406030204" pitchFamily="18" charset="0"/>
                            </a:rPr>
                          </m:ctrlPr>
                        </m:accPr>
                        <m:e>
                          <m:r>
                            <a:rPr kumimoji="1" lang="en-US" altLang="ja-JP" sz="4000" b="0" i="1" smtClean="0">
                              <a:latin typeface="Cambria Math" panose="02040503050406030204" pitchFamily="18" charset="0"/>
                            </a:rPr>
                            <m:t>𝑥</m:t>
                          </m:r>
                        </m:e>
                      </m:acc>
                      <m:r>
                        <a:rPr kumimoji="1" lang="en-US" altLang="ja-JP" sz="4000" b="0" i="1" smtClean="0">
                          <a:latin typeface="Cambria Math" panose="02040503050406030204" pitchFamily="18" charset="0"/>
                        </a:rPr>
                        <m:t>=0.29601</m:t>
                      </m:r>
                    </m:oMath>
                  </m:oMathPara>
                </a14:m>
                <a:endParaRPr lang="ja-JP" altLang="en-US" sz="4000" dirty="0"/>
              </a:p>
            </p:txBody>
          </p:sp>
        </mc:Choice>
        <mc:Fallback xmlns="">
          <p:sp>
            <p:nvSpPr>
              <p:cNvPr id="13" name="テキスト ボックス 12">
                <a:extLst>
                  <a:ext uri="{FF2B5EF4-FFF2-40B4-BE49-F238E27FC236}">
                    <a16:creationId xmlns:a16="http://schemas.microsoft.com/office/drawing/2014/main" id="{D30055BB-A5C6-44AA-A8E1-ECFE622D7556}"/>
                  </a:ext>
                </a:extLst>
              </p:cNvPr>
              <p:cNvSpPr txBox="1">
                <a:spLocks noRot="1" noChangeAspect="1" noMove="1" noResize="1" noEditPoints="1" noAdjustHandles="1" noChangeArrowheads="1" noChangeShapeType="1" noTextEdit="1"/>
              </p:cNvSpPr>
              <p:nvPr/>
            </p:nvSpPr>
            <p:spPr>
              <a:xfrm>
                <a:off x="395536" y="5234797"/>
                <a:ext cx="3168352"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3ED0479-A2F9-4D7D-B9CB-B3D80675FF66}"/>
                  </a:ext>
                </a:extLst>
              </p:cNvPr>
              <p:cNvSpPr txBox="1"/>
              <p:nvPr/>
            </p:nvSpPr>
            <p:spPr>
              <a:xfrm>
                <a:off x="4499992" y="5229200"/>
                <a:ext cx="367240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𝑥</m:t>
                      </m:r>
                      <m:r>
                        <a:rPr kumimoji="1" lang="en-US" altLang="ja-JP" sz="4000" b="0" i="1" smtClean="0">
                          <a:latin typeface="Cambria Math" panose="02040503050406030204" pitchFamily="18" charset="0"/>
                        </a:rPr>
                        <m:t>=0.29601</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𝑙</m:t>
                          </m:r>
                        </m:e>
                        <m:sub>
                          <m:r>
                            <a:rPr kumimoji="1" lang="en-US" altLang="ja-JP" sz="4000" b="0" i="1" smtClean="0">
                              <a:latin typeface="Cambria Math" panose="02040503050406030204" pitchFamily="18" charset="0"/>
                            </a:rPr>
                            <m:t>0</m:t>
                          </m:r>
                        </m:sub>
                      </m:sSub>
                    </m:oMath>
                  </m:oMathPara>
                </a14:m>
                <a:endParaRPr lang="ja-JP" altLang="en-US" sz="4000" dirty="0"/>
              </a:p>
            </p:txBody>
          </p:sp>
        </mc:Choice>
        <mc:Fallback xmlns="">
          <p:sp>
            <p:nvSpPr>
              <p:cNvPr id="14" name="テキスト ボックス 13">
                <a:extLst>
                  <a:ext uri="{FF2B5EF4-FFF2-40B4-BE49-F238E27FC236}">
                    <a16:creationId xmlns:a16="http://schemas.microsoft.com/office/drawing/2014/main" id="{D3ED0479-A2F9-4D7D-B9CB-B3D80675FF66}"/>
                  </a:ext>
                </a:extLst>
              </p:cNvPr>
              <p:cNvSpPr txBox="1">
                <a:spLocks noRot="1" noChangeAspect="1" noMove="1" noResize="1" noEditPoints="1" noAdjustHandles="1" noChangeArrowheads="1" noChangeShapeType="1" noTextEdit="1"/>
              </p:cNvSpPr>
              <p:nvPr/>
            </p:nvSpPr>
            <p:spPr>
              <a:xfrm>
                <a:off x="4499992" y="5229200"/>
                <a:ext cx="3672408" cy="707886"/>
              </a:xfrm>
              <a:prstGeom prst="rect">
                <a:avLst/>
              </a:prstGeom>
              <a:blipFill>
                <a:blip r:embed="rId6"/>
                <a:stretch>
                  <a:fillRect/>
                </a:stretch>
              </a:blipFill>
            </p:spPr>
            <p:txBody>
              <a:bodyPr/>
              <a:lstStyle/>
              <a:p>
                <a:r>
                  <a:rPr lang="ja-JP" altLang="en-US">
                    <a:noFill/>
                  </a:rPr>
                  <a:t> </a:t>
                </a:r>
              </a:p>
            </p:txBody>
          </p:sp>
        </mc:Fallback>
      </mc:AlternateContent>
      <p:cxnSp>
        <p:nvCxnSpPr>
          <p:cNvPr id="16" name="コネクタ: カギ線 15">
            <a:extLst>
              <a:ext uri="{FF2B5EF4-FFF2-40B4-BE49-F238E27FC236}">
                <a16:creationId xmlns:a16="http://schemas.microsoft.com/office/drawing/2014/main" id="{8B9BB911-642A-4E28-B80E-B2ACC1FCCE52}"/>
              </a:ext>
            </a:extLst>
          </p:cNvPr>
          <p:cNvCxnSpPr>
            <a:stCxn id="11" idx="2"/>
            <a:endCxn id="13" idx="0"/>
          </p:cNvCxnSpPr>
          <p:nvPr/>
        </p:nvCxnSpPr>
        <p:spPr>
          <a:xfrm rot="5400000">
            <a:off x="1238832" y="4313896"/>
            <a:ext cx="1661781" cy="18002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矢印: 右 18">
            <a:extLst>
              <a:ext uri="{FF2B5EF4-FFF2-40B4-BE49-F238E27FC236}">
                <a16:creationId xmlns:a16="http://schemas.microsoft.com/office/drawing/2014/main" id="{38E41360-BB28-45A3-AEE1-7F61880E2BAD}"/>
              </a:ext>
            </a:extLst>
          </p:cNvPr>
          <p:cNvSpPr/>
          <p:nvPr/>
        </p:nvSpPr>
        <p:spPr>
          <a:xfrm>
            <a:off x="3707904" y="5373216"/>
            <a:ext cx="648072" cy="4846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53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16987EE-1925-4DA7-9B5F-2977164DD246}"/>
              </a:ext>
            </a:extLst>
          </p:cNvPr>
          <p:cNvSpPr>
            <a:spLocks noGrp="1"/>
          </p:cNvSpPr>
          <p:nvPr>
            <p:ph type="body" sz="quarter" idx="10"/>
          </p:nvPr>
        </p:nvSpPr>
        <p:spPr/>
        <p:txBody>
          <a:bodyPr/>
          <a:lstStyle/>
          <a:p>
            <a:r>
              <a:rPr kumimoji="1" lang="ja-JP" altLang="en-US" dirty="0"/>
              <a:t>次元とスケーリング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3CB7C8C5-6E32-4EAE-87F7-E322040A0B5A}"/>
                  </a:ext>
                </a:extLst>
              </p:cNvPr>
              <p:cNvSpPr txBox="1"/>
              <p:nvPr/>
            </p:nvSpPr>
            <p:spPr>
              <a:xfrm>
                <a:off x="2987824" y="2132856"/>
                <a:ext cx="2593274" cy="1447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4800" b="0" i="1" smtClean="0">
                              <a:latin typeface="Cambria Math" panose="02040503050406030204" pitchFamily="18" charset="0"/>
                            </a:rPr>
                          </m:ctrlPr>
                        </m:accPr>
                        <m:e>
                          <m:r>
                            <a:rPr kumimoji="1" lang="en-US" altLang="ja-JP" sz="4800" b="0" i="1" smtClean="0">
                              <a:latin typeface="Cambria Math" panose="02040503050406030204" pitchFamily="18" charset="0"/>
                            </a:rPr>
                            <m:t>𝑘</m:t>
                          </m:r>
                        </m:e>
                      </m:acc>
                      <m:r>
                        <a:rPr kumimoji="1" lang="en-US" altLang="ja-JP" sz="4800" b="0" i="1" smtClean="0">
                          <a:latin typeface="Cambria Math" panose="02040503050406030204" pitchFamily="18" charset="0"/>
                        </a:rPr>
                        <m:t>=</m:t>
                      </m:r>
                      <m:f>
                        <m:fPr>
                          <m:ctrlPr>
                            <a:rPr kumimoji="1" lang="en-US" altLang="ja-JP" sz="4800" b="0" i="1" smtClean="0">
                              <a:latin typeface="Cambria Math" panose="02040503050406030204" pitchFamily="18" charset="0"/>
                            </a:rPr>
                          </m:ctrlPr>
                        </m:fPr>
                        <m:num>
                          <m:sSub>
                            <m:sSubPr>
                              <m:ctrlPr>
                                <a:rPr kumimoji="1" lang="en-US" altLang="ja-JP" sz="4800" b="0" i="1" smtClean="0">
                                  <a:latin typeface="Cambria Math" panose="02040503050406030204" pitchFamily="18" charset="0"/>
                                </a:rPr>
                              </m:ctrlPr>
                            </m:sSubPr>
                            <m:e>
                              <m:r>
                                <a:rPr kumimoji="1" lang="en-US" altLang="ja-JP" sz="4800" b="0" i="1" smtClean="0">
                                  <a:latin typeface="Cambria Math" panose="02040503050406030204" pitchFamily="18" charset="0"/>
                                </a:rPr>
                                <m:t>𝑚</m:t>
                              </m:r>
                            </m:e>
                            <m:sub>
                              <m:r>
                                <a:rPr kumimoji="1" lang="en-US" altLang="ja-JP" sz="4800" b="0" i="1" smtClean="0">
                                  <a:latin typeface="Cambria Math" panose="02040503050406030204" pitchFamily="18" charset="0"/>
                                </a:rPr>
                                <m:t>0</m:t>
                              </m:r>
                            </m:sub>
                          </m:sSub>
                        </m:num>
                        <m:den>
                          <m:sSubSup>
                            <m:sSubSupPr>
                              <m:ctrlPr>
                                <a:rPr kumimoji="1" lang="en-US" altLang="ja-JP" sz="4800" b="0" i="1" smtClean="0">
                                  <a:latin typeface="Cambria Math" panose="02040503050406030204" pitchFamily="18" charset="0"/>
                                </a:rPr>
                              </m:ctrlPr>
                            </m:sSubSupPr>
                            <m:e>
                              <m:r>
                                <a:rPr kumimoji="1" lang="en-US" altLang="ja-JP" sz="4800" b="0" i="1" smtClean="0">
                                  <a:latin typeface="Cambria Math" panose="02040503050406030204" pitchFamily="18" charset="0"/>
                                </a:rPr>
                                <m:t>𝑡</m:t>
                              </m:r>
                            </m:e>
                            <m:sub>
                              <m:r>
                                <a:rPr kumimoji="1" lang="en-US" altLang="ja-JP" sz="4800" b="0" i="1" smtClean="0">
                                  <a:latin typeface="Cambria Math" panose="02040503050406030204" pitchFamily="18" charset="0"/>
                                </a:rPr>
                                <m:t>0</m:t>
                              </m:r>
                            </m:sub>
                            <m:sup>
                              <m:r>
                                <a:rPr kumimoji="1" lang="en-US" altLang="ja-JP" sz="4800" b="0" i="1" smtClean="0">
                                  <a:latin typeface="Cambria Math" panose="02040503050406030204" pitchFamily="18" charset="0"/>
                                </a:rPr>
                                <m:t>2</m:t>
                              </m:r>
                            </m:sup>
                          </m:sSubSup>
                        </m:den>
                      </m:f>
                      <m:r>
                        <a:rPr kumimoji="1" lang="en-US" altLang="ja-JP" sz="4800" b="0" i="1" smtClean="0">
                          <a:latin typeface="Cambria Math" panose="02040503050406030204" pitchFamily="18" charset="0"/>
                        </a:rPr>
                        <m:t>𝑘</m:t>
                      </m:r>
                    </m:oMath>
                  </m:oMathPara>
                </a14:m>
                <a:endParaRPr kumimoji="1" lang="ja-JP" altLang="en-US" sz="4800" dirty="0"/>
              </a:p>
            </p:txBody>
          </p:sp>
        </mc:Choice>
        <mc:Fallback xmlns="">
          <p:sp>
            <p:nvSpPr>
              <p:cNvPr id="3" name="テキスト ボックス 2">
                <a:extLst>
                  <a:ext uri="{FF2B5EF4-FFF2-40B4-BE49-F238E27FC236}">
                    <a16:creationId xmlns:a16="http://schemas.microsoft.com/office/drawing/2014/main" id="{3CB7C8C5-6E32-4EAE-87F7-E322040A0B5A}"/>
                  </a:ext>
                </a:extLst>
              </p:cNvPr>
              <p:cNvSpPr txBox="1">
                <a:spLocks noRot="1" noChangeAspect="1" noMove="1" noResize="1" noEditPoints="1" noAdjustHandles="1" noChangeArrowheads="1" noChangeShapeType="1" noTextEdit="1"/>
              </p:cNvSpPr>
              <p:nvPr/>
            </p:nvSpPr>
            <p:spPr>
              <a:xfrm>
                <a:off x="2987824" y="2132856"/>
                <a:ext cx="2593274" cy="1447063"/>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037CD6E-419B-4AF5-9284-BCF2CD43D4F2}"/>
              </a:ext>
            </a:extLst>
          </p:cNvPr>
          <p:cNvSpPr txBox="1"/>
          <p:nvPr/>
        </p:nvSpPr>
        <p:spPr>
          <a:xfrm>
            <a:off x="467544" y="1196752"/>
            <a:ext cx="8064896" cy="461665"/>
          </a:xfrm>
          <a:prstGeom prst="rect">
            <a:avLst/>
          </a:prstGeom>
          <a:noFill/>
        </p:spPr>
        <p:txBody>
          <a:bodyPr wrap="square">
            <a:spAutoFit/>
          </a:bodyPr>
          <a:lstStyle/>
          <a:p>
            <a:r>
              <a:rPr kumimoji="1" lang="ja-JP" altLang="en-US" sz="2400" dirty="0"/>
              <a:t>動画をスロー再生すると、物が重く見えるのはなぜか？</a:t>
            </a:r>
            <a:endParaRPr lang="ja-JP" altLang="en-US" sz="24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C864846-8F67-44C0-AD31-5246D747C073}"/>
                  </a:ext>
                </a:extLst>
              </p:cNvPr>
              <p:cNvSpPr txBox="1"/>
              <p:nvPr/>
            </p:nvSpPr>
            <p:spPr>
              <a:xfrm>
                <a:off x="683568" y="3717032"/>
                <a:ext cx="7725192" cy="1834990"/>
              </a:xfrm>
              <a:prstGeom prst="rect">
                <a:avLst/>
              </a:prstGeom>
              <a:noFill/>
            </p:spPr>
            <p:txBody>
              <a:bodyPr wrap="none" rtlCol="0">
                <a:spAutoFit/>
              </a:bodyPr>
              <a:lstStyle/>
              <a:p>
                <a:r>
                  <a:rPr kumimoji="1" lang="ja-JP" altLang="en-US" sz="2800" dirty="0"/>
                  <a:t>動画をスロー再生する</a:t>
                </a:r>
                <a:r>
                  <a:rPr lang="ja-JP" altLang="en-US" sz="2800" dirty="0"/>
                  <a:t>→</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𝑡</m:t>
                        </m:r>
                      </m:e>
                      <m:sub>
                        <m:r>
                          <a:rPr lang="en-US" altLang="ja-JP" sz="2800" b="0" i="1" smtClean="0">
                            <a:latin typeface="Cambria Math" panose="02040503050406030204" pitchFamily="18" charset="0"/>
                          </a:rPr>
                          <m:t>0</m:t>
                        </m:r>
                      </m:sub>
                    </m:sSub>
                  </m:oMath>
                </a14:m>
                <a:r>
                  <a:rPr kumimoji="1" lang="ja-JP" altLang="en-US" sz="2800" dirty="0"/>
                  <a:t>を小さくする</a:t>
                </a:r>
                <a:endParaRPr kumimoji="1" lang="en-US" altLang="ja-JP" sz="2800" dirty="0"/>
              </a:p>
              <a:p>
                <a:r>
                  <a:rPr lang="ja-JP" altLang="en-US" sz="2800" b="0" dirty="0">
                    <a:latin typeface="Cambria Math" panose="02040503050406030204" pitchFamily="18" charset="0"/>
                  </a:rPr>
                  <a:t>スロー再生しても、</a:t>
                </a:r>
                <a:r>
                  <a:rPr lang="ja-JP" altLang="en-US" sz="2800" b="0" dirty="0">
                    <a:solidFill>
                      <a:srgbClr val="011893"/>
                    </a:solidFill>
                    <a:latin typeface="Cambria Math" panose="02040503050406030204" pitchFamily="18" charset="0"/>
                  </a:rPr>
                  <a:t>バネは同じものだとみなす</a:t>
                </a:r>
                <a:endParaRPr lang="en-US" altLang="ja-JP" sz="2800" b="0" dirty="0">
                  <a:solidFill>
                    <a:srgbClr val="011893"/>
                  </a:solidFill>
                  <a:latin typeface="Cambria Math" panose="02040503050406030204" pitchFamily="18" charset="0"/>
                </a:endParaRPr>
              </a:p>
              <a:p>
                <a:r>
                  <a:rPr kumimoji="1" lang="ja-JP" altLang="en-US" sz="2800" dirty="0"/>
                  <a:t>→ バネ定数</a:t>
                </a:r>
                <a14:m>
                  <m:oMath xmlns:m="http://schemas.openxmlformats.org/officeDocument/2006/math">
                    <m:acc>
                      <m:accPr>
                        <m:chr m:val="̃"/>
                        <m:ctrlPr>
                          <a:rPr kumimoji="1" lang="en-US" altLang="ja-JP" sz="2800" b="0" i="1" dirty="0" smtClean="0">
                            <a:latin typeface="Cambria Math" panose="02040503050406030204" pitchFamily="18" charset="0"/>
                          </a:rPr>
                        </m:ctrlPr>
                      </m:accPr>
                      <m:e>
                        <m:r>
                          <a:rPr kumimoji="1" lang="en-US" altLang="ja-JP" sz="2800" b="0" i="1" dirty="0" smtClean="0">
                            <a:latin typeface="Cambria Math" panose="02040503050406030204" pitchFamily="18" charset="0"/>
                          </a:rPr>
                          <m:t>𝑘</m:t>
                        </m:r>
                      </m:e>
                    </m:acc>
                    <m:r>
                      <a:rPr kumimoji="1" lang="en-US" altLang="ja-JP" sz="2800" b="0" i="1" smtClean="0">
                        <a:latin typeface="Cambria Math" panose="02040503050406030204" pitchFamily="18" charset="0"/>
                      </a:rPr>
                      <m:t> </m:t>
                    </m:r>
                  </m:oMath>
                </a14:m>
                <a:r>
                  <a:rPr kumimoji="1" lang="ja-JP" altLang="en-US" sz="2800" dirty="0"/>
                  <a:t>を変えない</a:t>
                </a:r>
                <a:endParaRPr kumimoji="1" lang="en-US" altLang="ja-JP" sz="2800" dirty="0"/>
              </a:p>
              <a:p>
                <a:r>
                  <a:rPr kumimoji="1" lang="ja-JP" altLang="en-US" sz="2800" dirty="0"/>
                  <a:t>→ </a:t>
                </a:r>
                <a14:m>
                  <m:oMath xmlns:m="http://schemas.openxmlformats.org/officeDocument/2006/math">
                    <m:sSub>
                      <m:sSubPr>
                        <m:ctrlPr>
                          <a:rPr kumimoji="1" lang="en-US" altLang="ja-JP" sz="2800" b="0" i="1" smtClean="0">
                            <a:solidFill>
                              <a:srgbClr val="FF0000"/>
                            </a:solidFill>
                            <a:latin typeface="Cambria Math" panose="02040503050406030204" pitchFamily="18" charset="0"/>
                          </a:rPr>
                        </m:ctrlPr>
                      </m:sSubPr>
                      <m:e>
                        <m:r>
                          <a:rPr kumimoji="1" lang="en-US" altLang="ja-JP" sz="2800" b="0" i="1" smtClean="0">
                            <a:solidFill>
                              <a:srgbClr val="FF0000"/>
                            </a:solidFill>
                            <a:latin typeface="Cambria Math" panose="02040503050406030204" pitchFamily="18" charset="0"/>
                          </a:rPr>
                          <m:t>𝑚</m:t>
                        </m:r>
                      </m:e>
                      <m:sub>
                        <m:r>
                          <a:rPr kumimoji="1" lang="en-US" altLang="ja-JP" sz="2800" b="0" i="1" smtClean="0">
                            <a:solidFill>
                              <a:srgbClr val="FF0000"/>
                            </a:solidFill>
                            <a:latin typeface="Cambria Math" panose="02040503050406030204" pitchFamily="18" charset="0"/>
                          </a:rPr>
                          <m:t>0</m:t>
                        </m:r>
                      </m:sub>
                    </m:sSub>
                    <m:r>
                      <a:rPr lang="ja-JP" altLang="en-US" sz="2800" i="1">
                        <a:solidFill>
                          <a:srgbClr val="FF0000"/>
                        </a:solidFill>
                        <a:latin typeface="Cambria Math" panose="02040503050406030204" pitchFamily="18" charset="0"/>
                      </a:rPr>
                      <m:t>を</m:t>
                    </m:r>
                  </m:oMath>
                </a14:m>
                <a:r>
                  <a:rPr kumimoji="1" lang="ja-JP" altLang="en-US" sz="2800" dirty="0">
                    <a:solidFill>
                      <a:srgbClr val="FF0000"/>
                    </a:solidFill>
                  </a:rPr>
                  <a:t>大きくすることと等価</a:t>
                </a:r>
                <a:endParaRPr kumimoji="1" lang="en-US" altLang="ja-JP" sz="2800" dirty="0"/>
              </a:p>
            </p:txBody>
          </p:sp>
        </mc:Choice>
        <mc:Fallback xmlns="">
          <p:sp>
            <p:nvSpPr>
              <p:cNvPr id="6" name="テキスト ボックス 5">
                <a:extLst>
                  <a:ext uri="{FF2B5EF4-FFF2-40B4-BE49-F238E27FC236}">
                    <a16:creationId xmlns:a16="http://schemas.microsoft.com/office/drawing/2014/main" id="{3C864846-8F67-44C0-AD31-5246D747C073}"/>
                  </a:ext>
                </a:extLst>
              </p:cNvPr>
              <p:cNvSpPr txBox="1">
                <a:spLocks noRot="1" noChangeAspect="1" noMove="1" noResize="1" noEditPoints="1" noAdjustHandles="1" noChangeArrowheads="1" noChangeShapeType="1" noTextEdit="1"/>
              </p:cNvSpPr>
              <p:nvPr/>
            </p:nvSpPr>
            <p:spPr>
              <a:xfrm>
                <a:off x="683568" y="3717032"/>
                <a:ext cx="7725192" cy="1834990"/>
              </a:xfrm>
              <a:prstGeom prst="rect">
                <a:avLst/>
              </a:prstGeom>
              <a:blipFill>
                <a:blip r:embed="rId3"/>
                <a:stretch>
                  <a:fillRect l="-1579" t="-4651" r="-710" b="-830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14ED9C6F-4DF4-480F-B2AB-3AEA45607BC0}"/>
              </a:ext>
            </a:extLst>
          </p:cNvPr>
          <p:cNvSpPr txBox="1"/>
          <p:nvPr/>
        </p:nvSpPr>
        <p:spPr>
          <a:xfrm>
            <a:off x="1979712" y="6093296"/>
            <a:ext cx="6117380" cy="461665"/>
          </a:xfrm>
          <a:prstGeom prst="rect">
            <a:avLst/>
          </a:prstGeom>
          <a:noFill/>
        </p:spPr>
        <p:txBody>
          <a:bodyPr wrap="none" rtlCol="0">
            <a:spAutoFit/>
          </a:bodyPr>
          <a:lstStyle/>
          <a:p>
            <a:r>
              <a:rPr lang="en-US" altLang="ja-JP" sz="2400" dirty="0"/>
              <a:t>※ </a:t>
            </a:r>
            <a:r>
              <a:rPr lang="ja-JP" altLang="en-US" sz="2400" dirty="0"/>
              <a:t>バネ定数を変えたとみなすこともできる</a:t>
            </a:r>
            <a:endParaRPr kumimoji="1" lang="ja-JP" altLang="en-US" sz="2400" dirty="0"/>
          </a:p>
        </p:txBody>
      </p:sp>
    </p:spTree>
    <p:extLst>
      <p:ext uri="{BB962C8B-B14F-4D97-AF65-F5344CB8AC3E}">
        <p14:creationId xmlns:p14="http://schemas.microsoft.com/office/powerpoint/2010/main" val="192603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D943F5-955F-4A5C-9B86-016C95E0EE57}"/>
              </a:ext>
            </a:extLst>
          </p:cNvPr>
          <p:cNvSpPr>
            <a:spLocks noGrp="1"/>
          </p:cNvSpPr>
          <p:nvPr>
            <p:ph type="body" sz="quarter" idx="10"/>
          </p:nvPr>
        </p:nvSpPr>
        <p:spPr/>
        <p:txBody>
          <a:bodyPr/>
          <a:lstStyle/>
          <a:p>
            <a:r>
              <a:rPr kumimoji="1" lang="ja-JP" altLang="en-US"/>
              <a:t>数値シミュレーションとは</a:t>
            </a:r>
          </a:p>
        </p:txBody>
      </p:sp>
      <p:sp>
        <p:nvSpPr>
          <p:cNvPr id="3" name="テキスト ボックス 2">
            <a:extLst>
              <a:ext uri="{FF2B5EF4-FFF2-40B4-BE49-F238E27FC236}">
                <a16:creationId xmlns:a16="http://schemas.microsoft.com/office/drawing/2014/main" id="{489E5EBC-9720-400D-A66C-15609E1F97EA}"/>
              </a:ext>
            </a:extLst>
          </p:cNvPr>
          <p:cNvSpPr txBox="1"/>
          <p:nvPr/>
        </p:nvSpPr>
        <p:spPr>
          <a:xfrm>
            <a:off x="395536" y="1340768"/>
            <a:ext cx="8568952" cy="1077218"/>
          </a:xfrm>
          <a:prstGeom prst="rect">
            <a:avLst/>
          </a:prstGeom>
          <a:noFill/>
        </p:spPr>
        <p:txBody>
          <a:bodyPr wrap="square" rtlCol="0">
            <a:spAutoFit/>
          </a:bodyPr>
          <a:lstStyle/>
          <a:p>
            <a:r>
              <a:rPr kumimoji="1" lang="ja-JP" altLang="en-US" sz="3200">
                <a:solidFill>
                  <a:srgbClr val="011893"/>
                </a:solidFill>
              </a:rPr>
              <a:t>予め定めたルール</a:t>
            </a:r>
            <a:r>
              <a:rPr kumimoji="1" lang="ja-JP" altLang="en-US" sz="3200"/>
              <a:t>に従う系の振る舞いを</a:t>
            </a:r>
            <a:r>
              <a:rPr lang="ja-JP" altLang="en-US" sz="3200">
                <a:solidFill>
                  <a:srgbClr val="FF0000"/>
                </a:solidFill>
              </a:rPr>
              <a:t>数値的</a:t>
            </a:r>
            <a:r>
              <a:rPr lang="ja-JP" altLang="en-US" sz="3200"/>
              <a:t>に</a:t>
            </a:r>
            <a:r>
              <a:rPr kumimoji="1" lang="ja-JP" altLang="en-US" sz="3200">
                <a:solidFill>
                  <a:srgbClr val="011893"/>
                </a:solidFill>
              </a:rPr>
              <a:t>再現</a:t>
            </a:r>
            <a:r>
              <a:rPr kumimoji="1" lang="ja-JP" altLang="en-US" sz="3200"/>
              <a:t>、</a:t>
            </a:r>
            <a:r>
              <a:rPr kumimoji="1" lang="ja-JP" altLang="en-US" sz="3200">
                <a:solidFill>
                  <a:srgbClr val="011893"/>
                </a:solidFill>
              </a:rPr>
              <a:t>予想</a:t>
            </a:r>
            <a:r>
              <a:rPr kumimoji="1" lang="ja-JP" altLang="en-US" sz="3200"/>
              <a:t>すること</a:t>
            </a:r>
          </a:p>
        </p:txBody>
      </p:sp>
      <p:sp>
        <p:nvSpPr>
          <p:cNvPr id="10" name="テキスト ボックス 9">
            <a:extLst>
              <a:ext uri="{FF2B5EF4-FFF2-40B4-BE49-F238E27FC236}">
                <a16:creationId xmlns:a16="http://schemas.microsoft.com/office/drawing/2014/main" id="{9D5991FB-1F47-4D2E-9088-268431E41EE3}"/>
              </a:ext>
            </a:extLst>
          </p:cNvPr>
          <p:cNvSpPr txBox="1"/>
          <p:nvPr/>
        </p:nvSpPr>
        <p:spPr>
          <a:xfrm>
            <a:off x="162078" y="2852936"/>
            <a:ext cx="8802410" cy="1384995"/>
          </a:xfrm>
          <a:prstGeom prst="rect">
            <a:avLst/>
          </a:prstGeom>
          <a:noFill/>
        </p:spPr>
        <p:txBody>
          <a:bodyPr wrap="none" rtlCol="0">
            <a:spAutoFit/>
          </a:bodyPr>
          <a:lstStyle/>
          <a:p>
            <a:r>
              <a:rPr kumimoji="1" lang="ja-JP" altLang="en-US" sz="2800"/>
              <a:t>コンピュータで計算をするには、プログラムが必要</a:t>
            </a:r>
            <a:endParaRPr kumimoji="1" lang="en-US" altLang="ja-JP" sz="2800" dirty="0"/>
          </a:p>
          <a:p>
            <a:r>
              <a:rPr lang="ja-JP" altLang="en-US" sz="2800"/>
              <a:t>プログラムには、ルールが「厳密に」記載されている</a:t>
            </a:r>
            <a:endParaRPr lang="en-US" altLang="ja-JP" sz="2800" dirty="0"/>
          </a:p>
          <a:p>
            <a:r>
              <a:rPr lang="ja-JP" altLang="en-US" sz="2800"/>
              <a:t>原理的には何が起きるかがすべてわかるはず</a:t>
            </a:r>
            <a:endParaRPr lang="en-US" altLang="ja-JP" sz="2800" dirty="0"/>
          </a:p>
        </p:txBody>
      </p:sp>
      <p:sp>
        <p:nvSpPr>
          <p:cNvPr id="11" name="テキスト ボックス 10">
            <a:extLst>
              <a:ext uri="{FF2B5EF4-FFF2-40B4-BE49-F238E27FC236}">
                <a16:creationId xmlns:a16="http://schemas.microsoft.com/office/drawing/2014/main" id="{1AED85A7-636A-49E5-96F9-B8007FFCE22B}"/>
              </a:ext>
            </a:extLst>
          </p:cNvPr>
          <p:cNvSpPr txBox="1"/>
          <p:nvPr/>
        </p:nvSpPr>
        <p:spPr>
          <a:xfrm>
            <a:off x="179512" y="4653136"/>
            <a:ext cx="8802410" cy="830997"/>
          </a:xfrm>
          <a:prstGeom prst="rect">
            <a:avLst/>
          </a:prstGeom>
          <a:noFill/>
        </p:spPr>
        <p:txBody>
          <a:bodyPr wrap="none" rtlCol="0">
            <a:spAutoFit/>
          </a:bodyPr>
          <a:lstStyle/>
          <a:p>
            <a:r>
              <a:rPr kumimoji="1" lang="ja-JP" altLang="en-US" sz="2400"/>
              <a:t>すべてルールがわかっているなら、結果も予想できるのでは？</a:t>
            </a:r>
            <a:endParaRPr kumimoji="1" lang="en-US" altLang="ja-JP" sz="2400" dirty="0"/>
          </a:p>
          <a:p>
            <a:r>
              <a:rPr kumimoji="1" lang="ja-JP" altLang="en-US" sz="2400"/>
              <a:t>→　簡単な例で「シミュレーション」してみる</a:t>
            </a:r>
          </a:p>
        </p:txBody>
      </p:sp>
    </p:spTree>
    <p:extLst>
      <p:ext uri="{BB962C8B-B14F-4D97-AF65-F5344CB8AC3E}">
        <p14:creationId xmlns:p14="http://schemas.microsoft.com/office/powerpoint/2010/main" val="373177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56381D-29E1-4A12-A7DE-CE5CC230FCC1}"/>
              </a:ext>
            </a:extLst>
          </p:cNvPr>
          <p:cNvSpPr>
            <a:spLocks noGrp="1"/>
          </p:cNvSpPr>
          <p:nvPr>
            <p:ph type="body" sz="quarter" idx="10"/>
          </p:nvPr>
        </p:nvSpPr>
        <p:spPr/>
        <p:txBody>
          <a:bodyPr/>
          <a:lstStyle/>
          <a:p>
            <a:r>
              <a:rPr lang="ja-JP" altLang="en-US" dirty="0"/>
              <a:t>次元とスケーリングのまとめ</a:t>
            </a:r>
            <a:endParaRPr lang="en-US" altLang="ja-JP" dirty="0"/>
          </a:p>
        </p:txBody>
      </p:sp>
      <p:pic>
        <p:nvPicPr>
          <p:cNvPr id="3" name="Picture 2" descr="玩具のロボットのイラスト（青）">
            <a:extLst>
              <a:ext uri="{FF2B5EF4-FFF2-40B4-BE49-F238E27FC236}">
                <a16:creationId xmlns:a16="http://schemas.microsoft.com/office/drawing/2014/main" id="{6AF2DBA1-B351-41EE-833B-B29B56C0A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484784"/>
            <a:ext cx="19526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博士のイラスト">
            <a:extLst>
              <a:ext uri="{FF2B5EF4-FFF2-40B4-BE49-F238E27FC236}">
                <a16:creationId xmlns:a16="http://schemas.microsoft.com/office/drawing/2014/main" id="{F4EDDD3E-36BE-4ED4-9CB9-B7C6DD2B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0808"/>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CF5BE54D-A64F-40FF-8FDB-A4EA826ECD4C}"/>
              </a:ext>
            </a:extLst>
          </p:cNvPr>
          <p:cNvSpPr/>
          <p:nvPr/>
        </p:nvSpPr>
        <p:spPr>
          <a:xfrm>
            <a:off x="248376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C8EBBE5-C895-44C3-A669-300461CBB8CC}"/>
              </a:ext>
            </a:extLst>
          </p:cNvPr>
          <p:cNvSpPr txBox="1"/>
          <p:nvPr/>
        </p:nvSpPr>
        <p:spPr>
          <a:xfrm>
            <a:off x="2195736" y="908720"/>
            <a:ext cx="1415772" cy="1200329"/>
          </a:xfrm>
          <a:prstGeom prst="rect">
            <a:avLst/>
          </a:prstGeom>
          <a:noFill/>
        </p:spPr>
        <p:txBody>
          <a:bodyPr wrap="none" rtlCol="0">
            <a:spAutoFit/>
          </a:bodyPr>
          <a:lstStyle/>
          <a:p>
            <a:r>
              <a:rPr kumimoji="1" lang="ja-JP" altLang="en-US" sz="2400" dirty="0"/>
              <a:t>モデル化</a:t>
            </a:r>
            <a:endParaRPr kumimoji="1" lang="en-US" altLang="ja-JP" sz="2400" dirty="0"/>
          </a:p>
          <a:p>
            <a:r>
              <a:rPr kumimoji="1" lang="ja-JP" altLang="en-US" sz="2400" dirty="0"/>
              <a:t>離散化</a:t>
            </a:r>
            <a:endParaRPr kumimoji="1" lang="en-US" altLang="ja-JP" sz="2400" dirty="0"/>
          </a:p>
          <a:p>
            <a:r>
              <a:rPr kumimoji="1" lang="ja-JP" altLang="en-US" sz="2400" dirty="0">
                <a:solidFill>
                  <a:srgbClr val="FF0000"/>
                </a:solidFill>
              </a:rPr>
              <a:t>無次元化</a:t>
            </a:r>
          </a:p>
        </p:txBody>
      </p:sp>
      <p:sp>
        <p:nvSpPr>
          <p:cNvPr id="7" name="テキスト ボックス 6">
            <a:extLst>
              <a:ext uri="{FF2B5EF4-FFF2-40B4-BE49-F238E27FC236}">
                <a16:creationId xmlns:a16="http://schemas.microsoft.com/office/drawing/2014/main" id="{BD3F4731-A688-4295-840F-3B48980B3A57}"/>
              </a:ext>
            </a:extLst>
          </p:cNvPr>
          <p:cNvSpPr txBox="1"/>
          <p:nvPr/>
        </p:nvSpPr>
        <p:spPr>
          <a:xfrm>
            <a:off x="899592" y="4077072"/>
            <a:ext cx="1005403" cy="584775"/>
          </a:xfrm>
          <a:prstGeom prst="rect">
            <a:avLst/>
          </a:prstGeom>
          <a:noFill/>
        </p:spPr>
        <p:txBody>
          <a:bodyPr wrap="none" rtlCol="0">
            <a:spAutoFit/>
          </a:bodyPr>
          <a:lstStyle/>
          <a:p>
            <a:r>
              <a:rPr kumimoji="1" lang="ja-JP" altLang="en-US" sz="3200" dirty="0"/>
              <a:t>現実</a:t>
            </a:r>
          </a:p>
        </p:txBody>
      </p:sp>
      <p:sp>
        <p:nvSpPr>
          <p:cNvPr id="8" name="テキスト ボックス 7">
            <a:extLst>
              <a:ext uri="{FF2B5EF4-FFF2-40B4-BE49-F238E27FC236}">
                <a16:creationId xmlns:a16="http://schemas.microsoft.com/office/drawing/2014/main" id="{6D617C7E-8EF3-49C1-AEC3-EACEAE136FA1}"/>
              </a:ext>
            </a:extLst>
          </p:cNvPr>
          <p:cNvSpPr txBox="1"/>
          <p:nvPr/>
        </p:nvSpPr>
        <p:spPr>
          <a:xfrm>
            <a:off x="7164288" y="3933056"/>
            <a:ext cx="1415772" cy="584775"/>
          </a:xfrm>
          <a:prstGeom prst="rect">
            <a:avLst/>
          </a:prstGeom>
          <a:noFill/>
        </p:spPr>
        <p:txBody>
          <a:bodyPr wrap="none" rtlCol="0">
            <a:spAutoFit/>
          </a:bodyPr>
          <a:lstStyle/>
          <a:p>
            <a:r>
              <a:rPr kumimoji="1" lang="ja-JP" altLang="en-US" sz="3200" dirty="0"/>
              <a:t>計算機</a:t>
            </a:r>
          </a:p>
        </p:txBody>
      </p:sp>
      <p:sp>
        <p:nvSpPr>
          <p:cNvPr id="9" name="テキスト ボックス 8">
            <a:extLst>
              <a:ext uri="{FF2B5EF4-FFF2-40B4-BE49-F238E27FC236}">
                <a16:creationId xmlns:a16="http://schemas.microsoft.com/office/drawing/2014/main" id="{676CD318-2B3C-4D02-A084-6E50AEFEC665}"/>
              </a:ext>
            </a:extLst>
          </p:cNvPr>
          <p:cNvSpPr txBox="1"/>
          <p:nvPr/>
        </p:nvSpPr>
        <p:spPr>
          <a:xfrm>
            <a:off x="2267744" y="4149080"/>
            <a:ext cx="1928733" cy="830997"/>
          </a:xfrm>
          <a:prstGeom prst="rect">
            <a:avLst/>
          </a:prstGeom>
          <a:noFill/>
        </p:spPr>
        <p:txBody>
          <a:bodyPr wrap="none" rtlCol="0">
            <a:spAutoFit/>
          </a:bodyPr>
          <a:lstStyle/>
          <a:p>
            <a:r>
              <a:rPr kumimoji="1" lang="ja-JP" altLang="en-US" sz="2400" dirty="0">
                <a:solidFill>
                  <a:srgbClr val="FF0000"/>
                </a:solidFill>
              </a:rPr>
              <a:t>解釈</a:t>
            </a:r>
            <a:endParaRPr kumimoji="1" lang="en-US" altLang="ja-JP" sz="2400" dirty="0">
              <a:solidFill>
                <a:srgbClr val="FF0000"/>
              </a:solidFill>
            </a:endParaRPr>
          </a:p>
          <a:p>
            <a:r>
              <a:rPr kumimoji="1" lang="en-US" altLang="ja-JP" sz="2400" dirty="0">
                <a:solidFill>
                  <a:srgbClr val="FF0000"/>
                </a:solidFill>
              </a:rPr>
              <a:t>(</a:t>
            </a:r>
            <a:r>
              <a:rPr kumimoji="1" lang="ja-JP" altLang="en-US" sz="2400" dirty="0">
                <a:solidFill>
                  <a:srgbClr val="FF0000"/>
                </a:solidFill>
              </a:rPr>
              <a:t>次元を戻す</a:t>
            </a:r>
            <a:r>
              <a:rPr kumimoji="1" lang="en-US" altLang="ja-JP" sz="2400" dirty="0">
                <a:solidFill>
                  <a:srgbClr val="FF0000"/>
                </a:solidFill>
              </a:rPr>
              <a:t>)</a:t>
            </a:r>
            <a:endParaRPr kumimoji="1" lang="ja-JP" altLang="en-US" sz="2400" dirty="0">
              <a:solidFill>
                <a:srgbClr val="FF0000"/>
              </a:solidFill>
            </a:endParaRPr>
          </a:p>
        </p:txBody>
      </p:sp>
      <p:pic>
        <p:nvPicPr>
          <p:cNvPr id="10" name="Picture 6" descr="ファイルアイコン（テキスト）">
            <a:extLst>
              <a:ext uri="{FF2B5EF4-FFF2-40B4-BE49-F238E27FC236}">
                <a16:creationId xmlns:a16="http://schemas.microsoft.com/office/drawing/2014/main" id="{0F549869-7D79-46B4-ABC4-6C517CEC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700808"/>
            <a:ext cx="980320" cy="1138436"/>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12251AD8-9D13-48BD-9D93-EE112540AC48}"/>
              </a:ext>
            </a:extLst>
          </p:cNvPr>
          <p:cNvSpPr/>
          <p:nvPr/>
        </p:nvSpPr>
        <p:spPr>
          <a:xfrm>
            <a:off x="5364088" y="2132856"/>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38F5A89E-55F5-4F96-839E-11A70691F054}"/>
              </a:ext>
            </a:extLst>
          </p:cNvPr>
          <p:cNvSpPr/>
          <p:nvPr/>
        </p:nvSpPr>
        <p:spPr>
          <a:xfrm rot="10800000">
            <a:off x="529208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A2F4B4EB-4DA2-4DD8-BAE6-FEA34AC6710C}"/>
              </a:ext>
            </a:extLst>
          </p:cNvPr>
          <p:cNvSpPr/>
          <p:nvPr/>
        </p:nvSpPr>
        <p:spPr>
          <a:xfrm rot="10800000">
            <a:off x="2411760" y="3429000"/>
            <a:ext cx="1008112"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31479E8-8871-4331-B77E-7F304CC1D25D}"/>
              </a:ext>
            </a:extLst>
          </p:cNvPr>
          <p:cNvSpPr txBox="1"/>
          <p:nvPr/>
        </p:nvSpPr>
        <p:spPr>
          <a:xfrm>
            <a:off x="5076056" y="1484784"/>
            <a:ext cx="1723549" cy="461665"/>
          </a:xfrm>
          <a:prstGeom prst="rect">
            <a:avLst/>
          </a:prstGeom>
          <a:noFill/>
        </p:spPr>
        <p:txBody>
          <a:bodyPr wrap="none" rtlCol="0">
            <a:spAutoFit/>
          </a:bodyPr>
          <a:lstStyle/>
          <a:p>
            <a:r>
              <a:rPr kumimoji="1" lang="ja-JP" altLang="en-US" sz="2400" dirty="0"/>
              <a:t>プログラム</a:t>
            </a:r>
          </a:p>
        </p:txBody>
      </p:sp>
      <p:pic>
        <p:nvPicPr>
          <p:cNvPr id="15" name="図 14">
            <a:extLst>
              <a:ext uri="{FF2B5EF4-FFF2-40B4-BE49-F238E27FC236}">
                <a16:creationId xmlns:a16="http://schemas.microsoft.com/office/drawing/2014/main" id="{36D4561E-2CA1-4C62-8968-5CA559B495FC}"/>
              </a:ext>
            </a:extLst>
          </p:cNvPr>
          <p:cNvPicPr>
            <a:picLocks noChangeAspect="1"/>
          </p:cNvPicPr>
          <p:nvPr/>
        </p:nvPicPr>
        <p:blipFill>
          <a:blip r:embed="rId5"/>
          <a:stretch>
            <a:fillRect/>
          </a:stretch>
        </p:blipFill>
        <p:spPr>
          <a:xfrm>
            <a:off x="3779912" y="3212976"/>
            <a:ext cx="1063916" cy="1026144"/>
          </a:xfrm>
          <a:prstGeom prst="rect">
            <a:avLst/>
          </a:prstGeom>
        </p:spPr>
      </p:pic>
      <p:sp>
        <p:nvSpPr>
          <p:cNvPr id="16" name="テキスト ボックス 15">
            <a:extLst>
              <a:ext uri="{FF2B5EF4-FFF2-40B4-BE49-F238E27FC236}">
                <a16:creationId xmlns:a16="http://schemas.microsoft.com/office/drawing/2014/main" id="{A6A17EA1-E4C8-469E-9AE0-6673DDF92842}"/>
              </a:ext>
            </a:extLst>
          </p:cNvPr>
          <p:cNvSpPr txBox="1"/>
          <p:nvPr/>
        </p:nvSpPr>
        <p:spPr>
          <a:xfrm>
            <a:off x="5220072" y="4077072"/>
            <a:ext cx="1620957" cy="830997"/>
          </a:xfrm>
          <a:prstGeom prst="rect">
            <a:avLst/>
          </a:prstGeom>
          <a:noFill/>
        </p:spPr>
        <p:txBody>
          <a:bodyPr wrap="none" rtlCol="0">
            <a:spAutoFit/>
          </a:bodyPr>
          <a:lstStyle/>
          <a:p>
            <a:r>
              <a:rPr kumimoji="1" lang="ja-JP" altLang="en-US" sz="2400" dirty="0"/>
              <a:t>計算結果</a:t>
            </a:r>
            <a:endParaRPr kumimoji="1" lang="en-US" altLang="ja-JP" sz="2400" dirty="0"/>
          </a:p>
          <a:p>
            <a:r>
              <a:rPr lang="en-US" altLang="ja-JP" sz="2400" dirty="0"/>
              <a:t>(</a:t>
            </a:r>
            <a:r>
              <a:rPr lang="ja-JP" altLang="en-US" sz="2400" dirty="0"/>
              <a:t>無次元量</a:t>
            </a:r>
            <a:r>
              <a:rPr lang="en-US" altLang="ja-JP" sz="2400" dirty="0"/>
              <a:t>)</a:t>
            </a:r>
            <a:endParaRPr kumimoji="1" lang="ja-JP" altLang="en-US" sz="2400" dirty="0"/>
          </a:p>
        </p:txBody>
      </p:sp>
      <p:sp>
        <p:nvSpPr>
          <p:cNvPr id="19" name="テキスト ボックス 18">
            <a:extLst>
              <a:ext uri="{FF2B5EF4-FFF2-40B4-BE49-F238E27FC236}">
                <a16:creationId xmlns:a16="http://schemas.microsoft.com/office/drawing/2014/main" id="{E5F4B812-DD58-49A9-A5AD-4A346A323CEF}"/>
              </a:ext>
            </a:extLst>
          </p:cNvPr>
          <p:cNvSpPr txBox="1"/>
          <p:nvPr/>
        </p:nvSpPr>
        <p:spPr>
          <a:xfrm>
            <a:off x="251520" y="5373216"/>
            <a:ext cx="8533456" cy="1200329"/>
          </a:xfrm>
          <a:prstGeom prst="rect">
            <a:avLst/>
          </a:prstGeom>
          <a:noFill/>
        </p:spPr>
        <p:txBody>
          <a:bodyPr wrap="square">
            <a:spAutoFit/>
          </a:bodyPr>
          <a:lstStyle/>
          <a:p>
            <a:pPr marL="342900" indent="-342900">
              <a:buFont typeface="Arial" panose="020B0604020202020204" pitchFamily="34" charset="0"/>
              <a:buChar char="•"/>
            </a:pPr>
            <a:r>
              <a:rPr kumimoji="1" lang="ja-JP" altLang="en-US" sz="2400" dirty="0"/>
              <a:t>無次元化した方程式から、無次元化した結果を得る</a:t>
            </a:r>
            <a:endParaRPr kumimoji="1" lang="en-US" altLang="ja-JP" sz="2400" dirty="0"/>
          </a:p>
          <a:p>
            <a:pPr marL="342900" indent="-342900">
              <a:buFont typeface="Arial" panose="020B0604020202020204" pitchFamily="34" charset="0"/>
              <a:buChar char="•"/>
            </a:pPr>
            <a:r>
              <a:rPr lang="ja-JP" altLang="en-US" sz="2400" dirty="0"/>
              <a:t>現実世界に戻す際には、基準となる量をかける必要がある</a:t>
            </a:r>
            <a:endParaRPr lang="en-US" altLang="ja-JP" sz="2400" dirty="0"/>
          </a:p>
          <a:p>
            <a:pPr marL="342900" indent="-342900">
              <a:buFont typeface="Arial" panose="020B0604020202020204" pitchFamily="34" charset="0"/>
              <a:buChar char="•"/>
            </a:pPr>
            <a:r>
              <a:rPr kumimoji="1" lang="ja-JP" altLang="en-US" sz="2400" dirty="0">
                <a:solidFill>
                  <a:srgbClr val="FF0000"/>
                </a:solidFill>
              </a:rPr>
              <a:t>基準となる量の選び方には任意性がある</a:t>
            </a:r>
          </a:p>
        </p:txBody>
      </p:sp>
    </p:spTree>
    <p:extLst>
      <p:ext uri="{BB962C8B-B14F-4D97-AF65-F5344CB8AC3E}">
        <p14:creationId xmlns:p14="http://schemas.microsoft.com/office/powerpoint/2010/main" val="3980687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8123EB-1CD3-428D-B1A7-100D9DE86423}"/>
              </a:ext>
            </a:extLst>
          </p:cNvPr>
          <p:cNvSpPr>
            <a:spLocks noGrp="1"/>
          </p:cNvSpPr>
          <p:nvPr>
            <p:ph type="body" sz="quarter" idx="10"/>
          </p:nvPr>
        </p:nvSpPr>
        <p:spPr/>
        <p:txBody>
          <a:bodyPr/>
          <a:lstStyle/>
          <a:p>
            <a:r>
              <a:rPr lang="ja-JP" altLang="en-US" dirty="0"/>
              <a:t>本日のまとめ</a:t>
            </a:r>
            <a:endParaRPr kumimoji="1" lang="ja-JP" altLang="en-US" dirty="0"/>
          </a:p>
        </p:txBody>
      </p:sp>
      <p:sp>
        <p:nvSpPr>
          <p:cNvPr id="3" name="テキスト ボックス 2">
            <a:extLst>
              <a:ext uri="{FF2B5EF4-FFF2-40B4-BE49-F238E27FC236}">
                <a16:creationId xmlns:a16="http://schemas.microsoft.com/office/drawing/2014/main" id="{1854DEEE-31E1-41E3-B99D-011BEB97CDB6}"/>
              </a:ext>
            </a:extLst>
          </p:cNvPr>
          <p:cNvSpPr txBox="1"/>
          <p:nvPr/>
        </p:nvSpPr>
        <p:spPr>
          <a:xfrm>
            <a:off x="107504" y="1340768"/>
            <a:ext cx="9036496" cy="3108543"/>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数値シミュレーションとは、現実をモデル化し、数値的に解くことで、現象を理解、予言すること</a:t>
            </a:r>
            <a:endParaRPr lang="en-US" altLang="ja-JP" sz="2800" dirty="0"/>
          </a:p>
          <a:p>
            <a:pPr marL="457200" indent="-457200">
              <a:buFont typeface="Arial" panose="020B0604020202020204" pitchFamily="34" charset="0"/>
              <a:buChar char="•"/>
            </a:pPr>
            <a:r>
              <a:rPr lang="ja-JP" altLang="en-US" sz="2800" dirty="0"/>
              <a:t>数値シミュレーションでは、すべてのルールが既知であるにも関わらず、非自明な結果が現れる</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離散化</a:t>
            </a:r>
            <a:r>
              <a:rPr lang="ja-JP" altLang="en-US" sz="2800" dirty="0"/>
              <a:t>を伴う</a:t>
            </a:r>
            <a:endParaRPr lang="en-US" altLang="ja-JP" sz="2800" dirty="0"/>
          </a:p>
          <a:p>
            <a:pPr marL="457200" indent="-457200">
              <a:buFont typeface="Arial" panose="020B0604020202020204" pitchFamily="34" charset="0"/>
              <a:buChar char="•"/>
            </a:pPr>
            <a:r>
              <a:rPr lang="ja-JP" altLang="en-US" sz="2800" dirty="0"/>
              <a:t>数値シミュレーションは、</a:t>
            </a:r>
            <a:r>
              <a:rPr lang="ja-JP" altLang="en-US" sz="2800" dirty="0">
                <a:solidFill>
                  <a:srgbClr val="011893"/>
                </a:solidFill>
              </a:rPr>
              <a:t>無次元化された方程式</a:t>
            </a:r>
            <a:r>
              <a:rPr lang="ja-JP" altLang="en-US" sz="2800" dirty="0"/>
              <a:t>を解いており、現実の値に戻す際には</a:t>
            </a:r>
            <a:r>
              <a:rPr lang="ja-JP" altLang="en-US" sz="2800" dirty="0">
                <a:solidFill>
                  <a:srgbClr val="011893"/>
                </a:solidFill>
              </a:rPr>
              <a:t>任意性を伴う</a:t>
            </a:r>
            <a:endParaRPr lang="en-US" altLang="ja-JP" sz="2800" dirty="0">
              <a:solidFill>
                <a:srgbClr val="011893"/>
              </a:solidFill>
            </a:endParaRPr>
          </a:p>
        </p:txBody>
      </p:sp>
    </p:spTree>
    <p:extLst>
      <p:ext uri="{BB962C8B-B14F-4D97-AF65-F5344CB8AC3E}">
        <p14:creationId xmlns:p14="http://schemas.microsoft.com/office/powerpoint/2010/main" val="185189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D6C6037-FDEB-45F5-B80E-3B39F135712B}"/>
              </a:ext>
            </a:extLst>
          </p:cNvPr>
          <p:cNvSpPr>
            <a:spLocks noGrp="1"/>
          </p:cNvSpPr>
          <p:nvPr>
            <p:ph type="body" sz="quarter" idx="10"/>
          </p:nvPr>
        </p:nvSpPr>
        <p:spPr/>
        <p:txBody>
          <a:bodyPr/>
          <a:lstStyle/>
          <a:p>
            <a:r>
              <a:rPr kumimoji="1" lang="ja-JP" altLang="en-US"/>
              <a:t>リボ払い</a:t>
            </a:r>
          </a:p>
        </p:txBody>
      </p:sp>
      <p:sp>
        <p:nvSpPr>
          <p:cNvPr id="9" name="テキスト ボックス 8">
            <a:extLst>
              <a:ext uri="{FF2B5EF4-FFF2-40B4-BE49-F238E27FC236}">
                <a16:creationId xmlns:a16="http://schemas.microsoft.com/office/drawing/2014/main" id="{7144A7DE-1DA6-4241-9FE2-D3630748E074}"/>
              </a:ext>
            </a:extLst>
          </p:cNvPr>
          <p:cNvSpPr txBox="1"/>
          <p:nvPr/>
        </p:nvSpPr>
        <p:spPr>
          <a:xfrm>
            <a:off x="179512" y="1052736"/>
            <a:ext cx="2698175" cy="523220"/>
          </a:xfrm>
          <a:prstGeom prst="rect">
            <a:avLst/>
          </a:prstGeom>
          <a:noFill/>
        </p:spPr>
        <p:txBody>
          <a:bodyPr wrap="none" rtlCol="0">
            <a:spAutoFit/>
          </a:bodyPr>
          <a:lstStyle/>
          <a:p>
            <a:r>
              <a:rPr kumimoji="1" lang="ja-JP" altLang="en-US" sz="2800"/>
              <a:t>リボ払いとは？</a:t>
            </a:r>
          </a:p>
        </p:txBody>
      </p:sp>
      <p:sp>
        <p:nvSpPr>
          <p:cNvPr id="10" name="テキスト ボックス 9">
            <a:extLst>
              <a:ext uri="{FF2B5EF4-FFF2-40B4-BE49-F238E27FC236}">
                <a16:creationId xmlns:a16="http://schemas.microsoft.com/office/drawing/2014/main" id="{BBDC7924-18D5-4F5E-B3D3-EBEFBCD7C3EA}"/>
              </a:ext>
            </a:extLst>
          </p:cNvPr>
          <p:cNvSpPr txBox="1"/>
          <p:nvPr/>
        </p:nvSpPr>
        <p:spPr>
          <a:xfrm>
            <a:off x="611560" y="1700808"/>
            <a:ext cx="8186857" cy="830997"/>
          </a:xfrm>
          <a:prstGeom prst="rect">
            <a:avLst/>
          </a:prstGeom>
          <a:noFill/>
        </p:spPr>
        <p:txBody>
          <a:bodyPr wrap="none" rtlCol="0">
            <a:spAutoFit/>
          </a:bodyPr>
          <a:lstStyle/>
          <a:p>
            <a:r>
              <a:rPr kumimoji="1" lang="ja-JP" altLang="en-US" sz="2400"/>
              <a:t>毎月の支払額を一定の金額に固定して借金を返済する方式</a:t>
            </a:r>
            <a:endParaRPr kumimoji="1" lang="en-US" altLang="ja-JP" sz="2400" dirty="0"/>
          </a:p>
          <a:p>
            <a:r>
              <a:rPr lang="ja-JP" altLang="en-US" sz="2400"/>
              <a:t>主に「残高スライド方式」と「定額方式」の</a:t>
            </a:r>
            <a:r>
              <a:rPr lang="en-US" altLang="ja-JP" sz="2400" dirty="0"/>
              <a:t>2</a:t>
            </a:r>
            <a:r>
              <a:rPr lang="ja-JP" altLang="en-US" sz="2400"/>
              <a:t>種類</a:t>
            </a:r>
            <a:endParaRPr lang="en-US" altLang="ja-JP" sz="2400" dirty="0"/>
          </a:p>
        </p:txBody>
      </p:sp>
      <p:sp>
        <p:nvSpPr>
          <p:cNvPr id="11" name="テキスト ボックス 10">
            <a:extLst>
              <a:ext uri="{FF2B5EF4-FFF2-40B4-BE49-F238E27FC236}">
                <a16:creationId xmlns:a16="http://schemas.microsoft.com/office/drawing/2014/main" id="{0951930C-719A-4183-8562-401BCE012FA5}"/>
              </a:ext>
            </a:extLst>
          </p:cNvPr>
          <p:cNvSpPr txBox="1"/>
          <p:nvPr/>
        </p:nvSpPr>
        <p:spPr>
          <a:xfrm>
            <a:off x="251520" y="3068960"/>
            <a:ext cx="1620957" cy="523220"/>
          </a:xfrm>
          <a:prstGeom prst="rect">
            <a:avLst/>
          </a:prstGeom>
          <a:noFill/>
        </p:spPr>
        <p:txBody>
          <a:bodyPr wrap="none" rtlCol="0">
            <a:spAutoFit/>
          </a:bodyPr>
          <a:lstStyle/>
          <a:p>
            <a:r>
              <a:rPr kumimoji="1" lang="ja-JP" altLang="en-US" sz="2800"/>
              <a:t>定額方式</a:t>
            </a:r>
          </a:p>
        </p:txBody>
      </p:sp>
      <p:sp>
        <p:nvSpPr>
          <p:cNvPr id="12" name="テキスト ボックス 11">
            <a:extLst>
              <a:ext uri="{FF2B5EF4-FFF2-40B4-BE49-F238E27FC236}">
                <a16:creationId xmlns:a16="http://schemas.microsoft.com/office/drawing/2014/main" id="{54124E27-760D-4E72-9383-C695CD79B1E3}"/>
              </a:ext>
            </a:extLst>
          </p:cNvPr>
          <p:cNvSpPr txBox="1"/>
          <p:nvPr/>
        </p:nvSpPr>
        <p:spPr>
          <a:xfrm>
            <a:off x="755576" y="3789040"/>
            <a:ext cx="7366119" cy="954107"/>
          </a:xfrm>
          <a:prstGeom prst="rect">
            <a:avLst/>
          </a:prstGeom>
          <a:noFill/>
        </p:spPr>
        <p:txBody>
          <a:bodyPr wrap="none" rtlCol="0">
            <a:spAutoFit/>
          </a:bodyPr>
          <a:lstStyle/>
          <a:p>
            <a:r>
              <a:rPr lang="ja-JP" altLang="en-US" sz="2800"/>
              <a:t>借金残高に無関係に毎月の支払額を固定する</a:t>
            </a:r>
            <a:endParaRPr lang="en-US" altLang="ja-JP" sz="2800" dirty="0"/>
          </a:p>
          <a:p>
            <a:r>
              <a:rPr kumimoji="1" lang="ja-JP" altLang="en-US" sz="2800"/>
              <a:t>残高の金利手数料を除いた額だけ残高が減る</a:t>
            </a:r>
          </a:p>
        </p:txBody>
      </p:sp>
      <p:sp>
        <p:nvSpPr>
          <p:cNvPr id="5" name="テキスト ボックス 4">
            <a:extLst>
              <a:ext uri="{FF2B5EF4-FFF2-40B4-BE49-F238E27FC236}">
                <a16:creationId xmlns:a16="http://schemas.microsoft.com/office/drawing/2014/main" id="{A949CDC8-14A9-43C8-A156-F133EA126F33}"/>
              </a:ext>
            </a:extLst>
          </p:cNvPr>
          <p:cNvSpPr txBox="1"/>
          <p:nvPr/>
        </p:nvSpPr>
        <p:spPr>
          <a:xfrm>
            <a:off x="356423" y="5445224"/>
            <a:ext cx="8392041" cy="584775"/>
          </a:xfrm>
          <a:prstGeom prst="rect">
            <a:avLst/>
          </a:prstGeom>
          <a:noFill/>
        </p:spPr>
        <p:txBody>
          <a:bodyPr wrap="none" rtlCol="0">
            <a:spAutoFit/>
          </a:bodyPr>
          <a:lstStyle/>
          <a:p>
            <a:r>
              <a:rPr kumimoji="1" lang="ja-JP" altLang="en-US" sz="3200"/>
              <a:t>この返済の「</a:t>
            </a:r>
            <a:r>
              <a:rPr kumimoji="1" lang="ja-JP" altLang="en-US" sz="3200" dirty="0"/>
              <a:t>シミュレーション」をしてみる</a:t>
            </a:r>
          </a:p>
        </p:txBody>
      </p:sp>
    </p:spTree>
    <p:extLst>
      <p:ext uri="{BB962C8B-B14F-4D97-AF65-F5344CB8AC3E}">
        <p14:creationId xmlns:p14="http://schemas.microsoft.com/office/powerpoint/2010/main" val="111715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636BBF5-2921-4D26-9825-C921F9031E04}"/>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58CE5335-6B5A-47A8-84DB-DA620AE36A96}"/>
              </a:ext>
            </a:extLst>
          </p:cNvPr>
          <p:cNvSpPr txBox="1"/>
          <p:nvPr/>
        </p:nvSpPr>
        <p:spPr>
          <a:xfrm>
            <a:off x="395536" y="1124744"/>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4" name="テキスト ボックス 3">
            <a:extLst>
              <a:ext uri="{FF2B5EF4-FFF2-40B4-BE49-F238E27FC236}">
                <a16:creationId xmlns:a16="http://schemas.microsoft.com/office/drawing/2014/main" id="{35CD4954-FC53-4F98-BEB9-7CE40469EACA}"/>
              </a:ext>
            </a:extLst>
          </p:cNvPr>
          <p:cNvSpPr txBox="1"/>
          <p:nvPr/>
        </p:nvSpPr>
        <p:spPr>
          <a:xfrm>
            <a:off x="323528" y="3429000"/>
            <a:ext cx="6434775" cy="523220"/>
          </a:xfrm>
          <a:prstGeom prst="rect">
            <a:avLst/>
          </a:prstGeom>
          <a:noFill/>
        </p:spPr>
        <p:txBody>
          <a:bodyPr wrap="none" rtlCol="0">
            <a:spAutoFit/>
          </a:bodyPr>
          <a:lstStyle/>
          <a:p>
            <a:r>
              <a:rPr kumimoji="1" lang="ja-JP" altLang="en-US" sz="2800"/>
              <a:t>金利手数料</a:t>
            </a:r>
            <a:r>
              <a:rPr kumimoji="1" lang="en-US" altLang="ja-JP" sz="2800" dirty="0"/>
              <a:t> = 10</a:t>
            </a:r>
            <a:r>
              <a:rPr kumimoji="1" lang="ja-JP" altLang="en-US" sz="2800"/>
              <a:t>万円</a:t>
            </a:r>
            <a:r>
              <a:rPr kumimoji="1" lang="en-US" altLang="ja-JP" sz="2800" dirty="0"/>
              <a:t> * </a:t>
            </a:r>
            <a:r>
              <a:rPr lang="en-US" altLang="ja-JP" sz="2800" dirty="0"/>
              <a:t>1.25% = 1250</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8EFDC4C3-9139-4BCE-A846-A9BFE3C69ABC}"/>
              </a:ext>
            </a:extLst>
          </p:cNvPr>
          <p:cNvSpPr txBox="1"/>
          <p:nvPr/>
        </p:nvSpPr>
        <p:spPr>
          <a:xfrm>
            <a:off x="4067944" y="2924944"/>
            <a:ext cx="902811" cy="523220"/>
          </a:xfrm>
          <a:prstGeom prst="rect">
            <a:avLst/>
          </a:prstGeom>
          <a:noFill/>
        </p:spPr>
        <p:txBody>
          <a:bodyPr wrap="none" rtlCol="0">
            <a:spAutoFit/>
          </a:bodyPr>
          <a:lstStyle/>
          <a:p>
            <a:r>
              <a:rPr kumimoji="1" lang="ja-JP" altLang="en-US" sz="2800"/>
              <a:t>金利</a:t>
            </a:r>
          </a:p>
        </p:txBody>
      </p:sp>
      <p:sp>
        <p:nvSpPr>
          <p:cNvPr id="6" name="テキスト ボックス 5">
            <a:extLst>
              <a:ext uri="{FF2B5EF4-FFF2-40B4-BE49-F238E27FC236}">
                <a16:creationId xmlns:a16="http://schemas.microsoft.com/office/drawing/2014/main" id="{4B7CAC19-47C3-4E60-BBC6-40CB756F9E46}"/>
              </a:ext>
            </a:extLst>
          </p:cNvPr>
          <p:cNvSpPr txBox="1"/>
          <p:nvPr/>
        </p:nvSpPr>
        <p:spPr>
          <a:xfrm>
            <a:off x="2843808" y="2924944"/>
            <a:ext cx="902811" cy="523220"/>
          </a:xfrm>
          <a:prstGeom prst="rect">
            <a:avLst/>
          </a:prstGeom>
          <a:noFill/>
        </p:spPr>
        <p:txBody>
          <a:bodyPr wrap="none" rtlCol="0">
            <a:spAutoFit/>
          </a:bodyPr>
          <a:lstStyle/>
          <a:p>
            <a:r>
              <a:rPr kumimoji="1" lang="ja-JP" altLang="en-US" sz="2800"/>
              <a:t>残高</a:t>
            </a:r>
          </a:p>
        </p:txBody>
      </p:sp>
      <p:sp>
        <p:nvSpPr>
          <p:cNvPr id="7" name="テキスト ボックス 6">
            <a:extLst>
              <a:ext uri="{FF2B5EF4-FFF2-40B4-BE49-F238E27FC236}">
                <a16:creationId xmlns:a16="http://schemas.microsoft.com/office/drawing/2014/main" id="{09E5E540-285F-496D-A7FC-90B59CC16956}"/>
              </a:ext>
            </a:extLst>
          </p:cNvPr>
          <p:cNvSpPr txBox="1"/>
          <p:nvPr/>
        </p:nvSpPr>
        <p:spPr>
          <a:xfrm>
            <a:off x="3851920" y="4005064"/>
            <a:ext cx="5360763" cy="338554"/>
          </a:xfrm>
          <a:prstGeom prst="rect">
            <a:avLst/>
          </a:prstGeom>
          <a:noFill/>
        </p:spPr>
        <p:txBody>
          <a:bodyPr wrap="none" rtlCol="0">
            <a:spAutoFit/>
          </a:bodyPr>
          <a:lstStyle/>
          <a:p>
            <a:r>
              <a:rPr lang="en-US" altLang="ja-JP" sz="1600" dirty="0"/>
              <a:t>※ </a:t>
            </a:r>
            <a:r>
              <a:rPr lang="ja-JP" altLang="en-US" sz="1600"/>
              <a:t>金利は日割り計算だが、簡単のため年率の</a:t>
            </a:r>
            <a:r>
              <a:rPr lang="en-US" altLang="ja-JP" sz="1600" dirty="0"/>
              <a:t>1/12</a:t>
            </a:r>
            <a:r>
              <a:rPr lang="ja-JP" altLang="en-US" sz="1600"/>
              <a:t>とする</a:t>
            </a:r>
            <a:endParaRPr kumimoji="1" lang="ja-JP" altLang="en-US" sz="1600"/>
          </a:p>
        </p:txBody>
      </p:sp>
      <p:sp>
        <p:nvSpPr>
          <p:cNvPr id="8" name="テキスト ボックス 7">
            <a:extLst>
              <a:ext uri="{FF2B5EF4-FFF2-40B4-BE49-F238E27FC236}">
                <a16:creationId xmlns:a16="http://schemas.microsoft.com/office/drawing/2014/main" id="{E9034BCD-31F7-4C19-A8DA-24DD588B6DD5}"/>
              </a:ext>
            </a:extLst>
          </p:cNvPr>
          <p:cNvSpPr txBox="1"/>
          <p:nvPr/>
        </p:nvSpPr>
        <p:spPr>
          <a:xfrm>
            <a:off x="395536" y="5013176"/>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9" name="テキスト ボックス 8">
            <a:extLst>
              <a:ext uri="{FF2B5EF4-FFF2-40B4-BE49-F238E27FC236}">
                <a16:creationId xmlns:a16="http://schemas.microsoft.com/office/drawing/2014/main" id="{DD478722-5C95-4C86-8166-0C67C58F22D6}"/>
              </a:ext>
            </a:extLst>
          </p:cNvPr>
          <p:cNvSpPr txBox="1"/>
          <p:nvPr/>
        </p:nvSpPr>
        <p:spPr>
          <a:xfrm>
            <a:off x="5364088" y="4725144"/>
            <a:ext cx="1210588" cy="338554"/>
          </a:xfrm>
          <a:prstGeom prst="rect">
            <a:avLst/>
          </a:prstGeom>
          <a:noFill/>
        </p:spPr>
        <p:txBody>
          <a:bodyPr wrap="none" rtlCol="0">
            <a:spAutoFit/>
          </a:bodyPr>
          <a:lstStyle/>
          <a:p>
            <a:r>
              <a:rPr kumimoji="1" lang="ja-JP" altLang="en-US" sz="1600"/>
              <a:t>金利手数料</a:t>
            </a:r>
          </a:p>
        </p:txBody>
      </p:sp>
      <p:sp>
        <p:nvSpPr>
          <p:cNvPr id="10" name="テキスト ボックス 9">
            <a:extLst>
              <a:ext uri="{FF2B5EF4-FFF2-40B4-BE49-F238E27FC236}">
                <a16:creationId xmlns:a16="http://schemas.microsoft.com/office/drawing/2014/main" id="{DC291EE6-1825-4666-AB12-408B90325892}"/>
              </a:ext>
            </a:extLst>
          </p:cNvPr>
          <p:cNvSpPr txBox="1"/>
          <p:nvPr/>
        </p:nvSpPr>
        <p:spPr>
          <a:xfrm>
            <a:off x="6948264" y="4725144"/>
            <a:ext cx="1005403" cy="338554"/>
          </a:xfrm>
          <a:prstGeom prst="rect">
            <a:avLst/>
          </a:prstGeom>
          <a:noFill/>
        </p:spPr>
        <p:txBody>
          <a:bodyPr wrap="none" rtlCol="0">
            <a:spAutoFit/>
          </a:bodyPr>
          <a:lstStyle/>
          <a:p>
            <a:r>
              <a:rPr kumimoji="1" lang="ja-JP" altLang="en-US" sz="1600"/>
              <a:t>残高返済</a:t>
            </a:r>
          </a:p>
        </p:txBody>
      </p:sp>
    </p:spTree>
    <p:extLst>
      <p:ext uri="{BB962C8B-B14F-4D97-AF65-F5344CB8AC3E}">
        <p14:creationId xmlns:p14="http://schemas.microsoft.com/office/powerpoint/2010/main" val="178430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487C6F5-7454-4A3C-9BCA-96B172F9CB02}"/>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5" name="テキスト ボックス 4">
            <a:extLst>
              <a:ext uri="{FF2B5EF4-FFF2-40B4-BE49-F238E27FC236}">
                <a16:creationId xmlns:a16="http://schemas.microsoft.com/office/drawing/2014/main" id="{02AA117C-BE47-4988-924E-FC4A6872396C}"/>
              </a:ext>
            </a:extLst>
          </p:cNvPr>
          <p:cNvSpPr txBox="1"/>
          <p:nvPr/>
        </p:nvSpPr>
        <p:spPr>
          <a:xfrm>
            <a:off x="107504" y="908720"/>
            <a:ext cx="4176143" cy="1384995"/>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a:p>
            <a:r>
              <a:rPr lang="en-US" altLang="ja-JP" sz="2800" dirty="0"/>
              <a:t>10</a:t>
            </a:r>
            <a:r>
              <a:rPr lang="ja-JP" altLang="en-US" sz="2800"/>
              <a:t>万円の借金をした場合</a:t>
            </a:r>
            <a:endParaRPr lang="en-US" altLang="ja-JP" sz="2800" dirty="0"/>
          </a:p>
        </p:txBody>
      </p:sp>
      <p:sp>
        <p:nvSpPr>
          <p:cNvPr id="6" name="テキスト ボックス 5">
            <a:extLst>
              <a:ext uri="{FF2B5EF4-FFF2-40B4-BE49-F238E27FC236}">
                <a16:creationId xmlns:a16="http://schemas.microsoft.com/office/drawing/2014/main" id="{809B86B0-3775-464F-8E69-8D3BB320DDCC}"/>
              </a:ext>
            </a:extLst>
          </p:cNvPr>
          <p:cNvSpPr txBox="1"/>
          <p:nvPr/>
        </p:nvSpPr>
        <p:spPr>
          <a:xfrm>
            <a:off x="827584" y="2708920"/>
            <a:ext cx="7965642" cy="523220"/>
          </a:xfrm>
          <a:prstGeom prst="rect">
            <a:avLst/>
          </a:prstGeom>
          <a:noFill/>
        </p:spPr>
        <p:txBody>
          <a:bodyPr wrap="none" rtlCol="0">
            <a:spAutoFit/>
          </a:bodyPr>
          <a:lstStyle/>
          <a:p>
            <a:r>
              <a:rPr lang="ja-JP" altLang="en-US" sz="2800"/>
              <a:t>初回の支払い金額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1250</a:t>
            </a:r>
            <a:r>
              <a:rPr kumimoji="1" lang="ja-JP" altLang="en-US" sz="2800"/>
              <a:t>円</a:t>
            </a:r>
            <a:r>
              <a:rPr kumimoji="1" lang="en-US" altLang="ja-JP" sz="2800" dirty="0"/>
              <a:t> + </a:t>
            </a:r>
            <a:r>
              <a:rPr kumimoji="1" lang="en-US" altLang="ja-JP" sz="2800" dirty="0">
                <a:solidFill>
                  <a:srgbClr val="FFC000"/>
                </a:solidFill>
              </a:rPr>
              <a:t>8750</a:t>
            </a:r>
            <a:r>
              <a:rPr lang="ja-JP" altLang="en-US" sz="2800"/>
              <a:t>円</a:t>
            </a:r>
            <a:endParaRPr kumimoji="1" lang="ja-JP" altLang="en-US" sz="2800"/>
          </a:p>
        </p:txBody>
      </p:sp>
      <p:sp>
        <p:nvSpPr>
          <p:cNvPr id="7" name="テキスト ボックス 6">
            <a:extLst>
              <a:ext uri="{FF2B5EF4-FFF2-40B4-BE49-F238E27FC236}">
                <a16:creationId xmlns:a16="http://schemas.microsoft.com/office/drawing/2014/main" id="{4B4CD12E-CC9A-4D1E-B0AE-934D62EC3FB1}"/>
              </a:ext>
            </a:extLst>
          </p:cNvPr>
          <p:cNvSpPr txBox="1"/>
          <p:nvPr/>
        </p:nvSpPr>
        <p:spPr>
          <a:xfrm>
            <a:off x="5796136" y="2420888"/>
            <a:ext cx="1210588" cy="338554"/>
          </a:xfrm>
          <a:prstGeom prst="rect">
            <a:avLst/>
          </a:prstGeom>
          <a:noFill/>
        </p:spPr>
        <p:txBody>
          <a:bodyPr wrap="none" rtlCol="0">
            <a:spAutoFit/>
          </a:bodyPr>
          <a:lstStyle/>
          <a:p>
            <a:r>
              <a:rPr kumimoji="1" lang="ja-JP" altLang="en-US" sz="1600"/>
              <a:t>金利手数料</a:t>
            </a:r>
          </a:p>
        </p:txBody>
      </p:sp>
      <p:sp>
        <p:nvSpPr>
          <p:cNvPr id="8" name="テキスト ボックス 7">
            <a:extLst>
              <a:ext uri="{FF2B5EF4-FFF2-40B4-BE49-F238E27FC236}">
                <a16:creationId xmlns:a16="http://schemas.microsoft.com/office/drawing/2014/main" id="{6EB72F81-6E4C-40A5-85D9-6A61F79CCCA9}"/>
              </a:ext>
            </a:extLst>
          </p:cNvPr>
          <p:cNvSpPr txBox="1"/>
          <p:nvPr/>
        </p:nvSpPr>
        <p:spPr>
          <a:xfrm>
            <a:off x="7380312" y="2420888"/>
            <a:ext cx="1005403" cy="338554"/>
          </a:xfrm>
          <a:prstGeom prst="rect">
            <a:avLst/>
          </a:prstGeom>
          <a:noFill/>
        </p:spPr>
        <p:txBody>
          <a:bodyPr wrap="none" rtlCol="0">
            <a:spAutoFit/>
          </a:bodyPr>
          <a:lstStyle/>
          <a:p>
            <a:r>
              <a:rPr kumimoji="1" lang="ja-JP" altLang="en-US" sz="1600"/>
              <a:t>残高返済</a:t>
            </a:r>
          </a:p>
        </p:txBody>
      </p:sp>
      <p:sp>
        <p:nvSpPr>
          <p:cNvPr id="9" name="テキスト ボックス 8">
            <a:extLst>
              <a:ext uri="{FF2B5EF4-FFF2-40B4-BE49-F238E27FC236}">
                <a16:creationId xmlns:a16="http://schemas.microsoft.com/office/drawing/2014/main" id="{B84C51A3-AD39-4A19-8611-28CB09ADB6E5}"/>
              </a:ext>
            </a:extLst>
          </p:cNvPr>
          <p:cNvSpPr txBox="1"/>
          <p:nvPr/>
        </p:nvSpPr>
        <p:spPr>
          <a:xfrm>
            <a:off x="467544" y="3284984"/>
            <a:ext cx="8298041" cy="523220"/>
          </a:xfrm>
          <a:prstGeom prst="rect">
            <a:avLst/>
          </a:prstGeom>
          <a:noFill/>
        </p:spPr>
        <p:txBody>
          <a:bodyPr wrap="none" rtlCol="0">
            <a:spAutoFit/>
          </a:bodyPr>
          <a:lstStyle/>
          <a:p>
            <a:r>
              <a:rPr lang="ja-JP" altLang="en-US" sz="2800"/>
              <a:t>二回目の支払い金額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1140</a:t>
            </a:r>
            <a:r>
              <a:rPr kumimoji="1" lang="ja-JP" altLang="en-US" sz="2800"/>
              <a:t>円</a:t>
            </a:r>
            <a:r>
              <a:rPr kumimoji="1" lang="en-US" altLang="ja-JP" sz="2800" dirty="0"/>
              <a:t> + </a:t>
            </a:r>
            <a:r>
              <a:rPr kumimoji="1" lang="en-US" altLang="ja-JP" sz="2800" dirty="0">
                <a:solidFill>
                  <a:srgbClr val="FFC000"/>
                </a:solidFill>
              </a:rPr>
              <a:t>8860</a:t>
            </a:r>
            <a:r>
              <a:rPr lang="ja-JP" altLang="en-US" sz="2800"/>
              <a:t>円</a:t>
            </a:r>
            <a:endParaRPr kumimoji="1" lang="ja-JP" altLang="en-US" sz="2800"/>
          </a:p>
        </p:txBody>
      </p:sp>
      <p:sp>
        <p:nvSpPr>
          <p:cNvPr id="10" name="テキスト ボックス 9">
            <a:extLst>
              <a:ext uri="{FF2B5EF4-FFF2-40B4-BE49-F238E27FC236}">
                <a16:creationId xmlns:a16="http://schemas.microsoft.com/office/drawing/2014/main" id="{D6292D3C-B334-41FE-B607-DD83F16F0473}"/>
              </a:ext>
            </a:extLst>
          </p:cNvPr>
          <p:cNvSpPr txBox="1"/>
          <p:nvPr/>
        </p:nvSpPr>
        <p:spPr>
          <a:xfrm>
            <a:off x="467544" y="3861048"/>
            <a:ext cx="8324715" cy="523220"/>
          </a:xfrm>
          <a:prstGeom prst="rect">
            <a:avLst/>
          </a:prstGeom>
          <a:noFill/>
        </p:spPr>
        <p:txBody>
          <a:bodyPr wrap="none" rtlCol="0">
            <a:spAutoFit/>
          </a:bodyPr>
          <a:lstStyle/>
          <a:p>
            <a:r>
              <a:rPr lang="ja-JP" altLang="en-US" sz="2800"/>
              <a:t>三回目の支払い金額</a:t>
            </a:r>
            <a:r>
              <a:rPr lang="en-US" altLang="ja-JP" sz="2800" dirty="0"/>
              <a:t> </a:t>
            </a:r>
            <a:r>
              <a:rPr kumimoji="1" lang="en-US" altLang="ja-JP" sz="2800" dirty="0"/>
              <a:t>= 10000</a:t>
            </a:r>
            <a:r>
              <a:rPr kumimoji="1" lang="ja-JP" altLang="en-US" sz="2800"/>
              <a:t>円</a:t>
            </a:r>
            <a:r>
              <a:rPr kumimoji="1" lang="en-US" altLang="ja-JP" sz="2800" dirty="0"/>
              <a:t> = </a:t>
            </a:r>
            <a:r>
              <a:rPr kumimoji="1" lang="en-US" altLang="ja-JP" sz="2800" dirty="0">
                <a:solidFill>
                  <a:srgbClr val="011893"/>
                </a:solidFill>
              </a:rPr>
              <a:t>1029</a:t>
            </a:r>
            <a:r>
              <a:rPr kumimoji="1" lang="ja-JP" altLang="en-US" sz="2800"/>
              <a:t>円</a:t>
            </a:r>
            <a:r>
              <a:rPr kumimoji="1" lang="en-US" altLang="ja-JP" sz="2800" dirty="0"/>
              <a:t> + </a:t>
            </a:r>
            <a:r>
              <a:rPr kumimoji="1" lang="en-US" altLang="ja-JP" sz="2800" dirty="0">
                <a:solidFill>
                  <a:srgbClr val="FFC000"/>
                </a:solidFill>
              </a:rPr>
              <a:t>8971</a:t>
            </a:r>
            <a:r>
              <a:rPr lang="ja-JP" altLang="en-US" sz="2800"/>
              <a:t>円</a:t>
            </a:r>
            <a:endParaRPr kumimoji="1" lang="ja-JP" altLang="en-US" sz="2800"/>
          </a:p>
        </p:txBody>
      </p:sp>
      <p:sp>
        <p:nvSpPr>
          <p:cNvPr id="11" name="テキスト ボックス 10">
            <a:extLst>
              <a:ext uri="{FF2B5EF4-FFF2-40B4-BE49-F238E27FC236}">
                <a16:creationId xmlns:a16="http://schemas.microsoft.com/office/drawing/2014/main" id="{F9153D2F-7E27-470D-AA48-2F43E4C6BC7A}"/>
              </a:ext>
            </a:extLst>
          </p:cNvPr>
          <p:cNvSpPr txBox="1"/>
          <p:nvPr/>
        </p:nvSpPr>
        <p:spPr>
          <a:xfrm>
            <a:off x="107504" y="4725144"/>
            <a:ext cx="8678979" cy="523220"/>
          </a:xfrm>
          <a:prstGeom prst="rect">
            <a:avLst/>
          </a:prstGeom>
          <a:noFill/>
        </p:spPr>
        <p:txBody>
          <a:bodyPr wrap="none" rtlCol="0">
            <a:spAutoFit/>
          </a:bodyPr>
          <a:lstStyle/>
          <a:p>
            <a:r>
              <a:rPr lang="ja-JP" altLang="en-US" sz="2800"/>
              <a:t>十一回目の支払い金額</a:t>
            </a:r>
            <a:r>
              <a:rPr lang="en-US" altLang="ja-JP" sz="2800" dirty="0"/>
              <a:t> </a:t>
            </a:r>
            <a:r>
              <a:rPr kumimoji="1" lang="en-US" altLang="ja-JP" sz="2800" dirty="0"/>
              <a:t>=   7497</a:t>
            </a:r>
            <a:r>
              <a:rPr kumimoji="1" lang="ja-JP" altLang="en-US" sz="2800"/>
              <a:t>円</a:t>
            </a:r>
            <a:r>
              <a:rPr kumimoji="1" lang="en-US" altLang="ja-JP" sz="2800" dirty="0"/>
              <a:t> =     </a:t>
            </a:r>
            <a:r>
              <a:rPr kumimoji="1" lang="en-US" altLang="ja-JP" sz="2800" dirty="0">
                <a:solidFill>
                  <a:srgbClr val="011893"/>
                </a:solidFill>
              </a:rPr>
              <a:t>92</a:t>
            </a:r>
            <a:r>
              <a:rPr kumimoji="1" lang="ja-JP" altLang="en-US" sz="2800"/>
              <a:t>円</a:t>
            </a:r>
            <a:r>
              <a:rPr kumimoji="1" lang="en-US" altLang="ja-JP" sz="2800" dirty="0"/>
              <a:t> + </a:t>
            </a:r>
            <a:r>
              <a:rPr kumimoji="1" lang="en-US" altLang="ja-JP" sz="2800" dirty="0">
                <a:solidFill>
                  <a:srgbClr val="FFC000"/>
                </a:solidFill>
              </a:rPr>
              <a:t>7405</a:t>
            </a:r>
            <a:r>
              <a:rPr lang="ja-JP" altLang="en-US" sz="2800"/>
              <a:t>円</a:t>
            </a:r>
            <a:endParaRPr kumimoji="1" lang="ja-JP" altLang="en-US" sz="2800"/>
          </a:p>
        </p:txBody>
      </p:sp>
      <p:sp>
        <p:nvSpPr>
          <p:cNvPr id="12" name="テキスト ボックス 11">
            <a:extLst>
              <a:ext uri="{FF2B5EF4-FFF2-40B4-BE49-F238E27FC236}">
                <a16:creationId xmlns:a16="http://schemas.microsoft.com/office/drawing/2014/main" id="{FFDCF1FE-C862-48FD-8576-9199CC1A063B}"/>
              </a:ext>
            </a:extLst>
          </p:cNvPr>
          <p:cNvSpPr txBox="1"/>
          <p:nvPr/>
        </p:nvSpPr>
        <p:spPr>
          <a:xfrm>
            <a:off x="3347864" y="4293096"/>
            <a:ext cx="1261884" cy="523220"/>
          </a:xfrm>
          <a:prstGeom prst="rect">
            <a:avLst/>
          </a:prstGeom>
          <a:noFill/>
        </p:spPr>
        <p:txBody>
          <a:bodyPr wrap="none" rtlCol="0">
            <a:spAutoFit/>
          </a:bodyPr>
          <a:lstStyle/>
          <a:p>
            <a:r>
              <a:rPr kumimoji="1" lang="ja-JP" altLang="en-US" sz="2800"/>
              <a:t>・・・</a:t>
            </a:r>
          </a:p>
        </p:txBody>
      </p:sp>
      <p:sp>
        <p:nvSpPr>
          <p:cNvPr id="13" name="テキスト ボックス 12">
            <a:extLst>
              <a:ext uri="{FF2B5EF4-FFF2-40B4-BE49-F238E27FC236}">
                <a16:creationId xmlns:a16="http://schemas.microsoft.com/office/drawing/2014/main" id="{F232CB4F-81AD-464F-B6B4-1DBA365EC11F}"/>
              </a:ext>
            </a:extLst>
          </p:cNvPr>
          <p:cNvSpPr txBox="1"/>
          <p:nvPr/>
        </p:nvSpPr>
        <p:spPr>
          <a:xfrm>
            <a:off x="1115616" y="5589240"/>
            <a:ext cx="6192721" cy="584775"/>
          </a:xfrm>
          <a:prstGeom prst="rect">
            <a:avLst/>
          </a:prstGeom>
          <a:noFill/>
        </p:spPr>
        <p:txBody>
          <a:bodyPr wrap="none" rtlCol="0">
            <a:spAutoFit/>
          </a:bodyPr>
          <a:lstStyle/>
          <a:p>
            <a:r>
              <a:rPr kumimoji="1" lang="en-US" altLang="ja-JP" sz="3200" dirty="0"/>
              <a:t>11</a:t>
            </a:r>
            <a:r>
              <a:rPr kumimoji="1" lang="ja-JP" altLang="en-US" sz="3200"/>
              <a:t>回払い：支払総額</a:t>
            </a:r>
            <a:r>
              <a:rPr kumimoji="1" lang="en-US" altLang="ja-JP" sz="3200" dirty="0"/>
              <a:t> 10</a:t>
            </a:r>
            <a:r>
              <a:rPr kumimoji="1" lang="ja-JP" altLang="en-US" sz="3200"/>
              <a:t>万</a:t>
            </a:r>
            <a:r>
              <a:rPr kumimoji="1" lang="en-US" altLang="ja-JP" sz="3200" dirty="0"/>
              <a:t>7497</a:t>
            </a:r>
            <a:r>
              <a:rPr kumimoji="1" lang="ja-JP" altLang="en-US" sz="3200"/>
              <a:t>円</a:t>
            </a:r>
          </a:p>
        </p:txBody>
      </p:sp>
    </p:spTree>
    <p:extLst>
      <p:ext uri="{BB962C8B-B14F-4D97-AF65-F5344CB8AC3E}">
        <p14:creationId xmlns:p14="http://schemas.microsoft.com/office/powerpoint/2010/main" val="2438915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34D2F-1AAE-441E-873F-5B3734E2E32C}"/>
              </a:ext>
            </a:extLst>
          </p:cNvPr>
          <p:cNvSpPr>
            <a:spLocks noGrp="1"/>
          </p:cNvSpPr>
          <p:nvPr>
            <p:ph type="body" sz="quarter" idx="10"/>
          </p:nvPr>
        </p:nvSpPr>
        <p:spPr/>
        <p:txBody>
          <a:bodyPr/>
          <a:lstStyle/>
          <a:p>
            <a:r>
              <a:rPr lang="ja-JP" altLang="en-US"/>
              <a:t>リボ払い</a:t>
            </a:r>
            <a:r>
              <a:rPr lang="en-US" altLang="ja-JP" dirty="0"/>
              <a:t>(</a:t>
            </a:r>
            <a:r>
              <a:rPr lang="ja-JP" altLang="en-US"/>
              <a:t>定額方式</a:t>
            </a:r>
            <a:r>
              <a:rPr lang="en-US" altLang="ja-JP" dirty="0"/>
              <a:t>)</a:t>
            </a:r>
            <a:endParaRPr lang="ja-JP" altLang="en-US"/>
          </a:p>
        </p:txBody>
      </p:sp>
      <p:sp>
        <p:nvSpPr>
          <p:cNvPr id="3" name="テキスト ボックス 2">
            <a:extLst>
              <a:ext uri="{FF2B5EF4-FFF2-40B4-BE49-F238E27FC236}">
                <a16:creationId xmlns:a16="http://schemas.microsoft.com/office/drawing/2014/main" id="{1C6B4C18-8DE3-4D12-A3D9-E07C0D5B219C}"/>
              </a:ext>
            </a:extLst>
          </p:cNvPr>
          <p:cNvSpPr txBox="1"/>
          <p:nvPr/>
        </p:nvSpPr>
        <p:spPr>
          <a:xfrm>
            <a:off x="107504" y="908720"/>
            <a:ext cx="3616696" cy="954107"/>
          </a:xfrm>
          <a:prstGeom prst="rect">
            <a:avLst/>
          </a:prstGeom>
          <a:noFill/>
        </p:spPr>
        <p:txBody>
          <a:bodyPr wrap="none" rtlCol="0">
            <a:spAutoFit/>
          </a:bodyPr>
          <a:lstStyle/>
          <a:p>
            <a:r>
              <a:rPr kumimoji="1" lang="ja-JP" altLang="en-US" sz="2800"/>
              <a:t>金利</a:t>
            </a:r>
            <a:r>
              <a:rPr kumimoji="1" lang="en-US" altLang="ja-JP" sz="2800" dirty="0"/>
              <a:t>15%</a:t>
            </a:r>
          </a:p>
          <a:p>
            <a:r>
              <a:rPr kumimoji="1" lang="ja-JP" altLang="en-US" sz="2800"/>
              <a:t>毎月</a:t>
            </a:r>
            <a:r>
              <a:rPr lang="ja-JP" altLang="en-US" sz="2800"/>
              <a:t>の支払額が</a:t>
            </a:r>
            <a:r>
              <a:rPr lang="en-US" altLang="ja-JP" sz="2800" dirty="0"/>
              <a:t>1</a:t>
            </a:r>
            <a:r>
              <a:rPr lang="ja-JP" altLang="en-US" sz="2800"/>
              <a:t>万円</a:t>
            </a:r>
            <a:endParaRPr lang="en-US" altLang="ja-JP" sz="2800" dirty="0"/>
          </a:p>
        </p:txBody>
      </p:sp>
      <p:sp>
        <p:nvSpPr>
          <p:cNvPr id="4" name="テキスト ボックス 3">
            <a:extLst>
              <a:ext uri="{FF2B5EF4-FFF2-40B4-BE49-F238E27FC236}">
                <a16:creationId xmlns:a16="http://schemas.microsoft.com/office/drawing/2014/main" id="{A250DB71-72E3-444C-818C-E3FA9F106714}"/>
              </a:ext>
            </a:extLst>
          </p:cNvPr>
          <p:cNvSpPr txBox="1"/>
          <p:nvPr/>
        </p:nvSpPr>
        <p:spPr>
          <a:xfrm>
            <a:off x="467544" y="1844824"/>
            <a:ext cx="8006294" cy="523220"/>
          </a:xfrm>
          <a:prstGeom prst="rect">
            <a:avLst/>
          </a:prstGeom>
          <a:noFill/>
        </p:spPr>
        <p:txBody>
          <a:bodyPr wrap="none" rtlCol="0">
            <a:spAutoFit/>
          </a:bodyPr>
          <a:lstStyle/>
          <a:p>
            <a:r>
              <a:rPr lang="en-US" altLang="ja-JP" sz="2800" dirty="0"/>
              <a:t>10</a:t>
            </a:r>
            <a:r>
              <a:rPr lang="ja-JP" altLang="en-US" sz="2800"/>
              <a:t>万円の借金→</a:t>
            </a:r>
            <a:r>
              <a:rPr lang="en-US" altLang="ja-JP" sz="2800" dirty="0"/>
              <a:t> 11</a:t>
            </a:r>
            <a:r>
              <a:rPr lang="ja-JP" altLang="en-US" sz="2800"/>
              <a:t>回払い：支払総額</a:t>
            </a:r>
            <a:r>
              <a:rPr lang="en-US" altLang="ja-JP" sz="2800" dirty="0"/>
              <a:t>10</a:t>
            </a:r>
            <a:r>
              <a:rPr lang="ja-JP" altLang="en-US" sz="2800"/>
              <a:t>万</a:t>
            </a:r>
            <a:r>
              <a:rPr lang="en-US" altLang="ja-JP" sz="2800" dirty="0"/>
              <a:t>7497</a:t>
            </a:r>
            <a:r>
              <a:rPr lang="ja-JP" altLang="en-US" sz="2800"/>
              <a:t>円</a:t>
            </a:r>
            <a:endParaRPr kumimoji="1" lang="ja-JP" altLang="en-US" sz="2800"/>
          </a:p>
        </p:txBody>
      </p:sp>
      <p:sp>
        <p:nvSpPr>
          <p:cNvPr id="5" name="テキスト ボックス 4">
            <a:extLst>
              <a:ext uri="{FF2B5EF4-FFF2-40B4-BE49-F238E27FC236}">
                <a16:creationId xmlns:a16="http://schemas.microsoft.com/office/drawing/2014/main" id="{C2FA61BF-F92E-49CF-8C80-CB535B79C35B}"/>
              </a:ext>
            </a:extLst>
          </p:cNvPr>
          <p:cNvSpPr txBox="1"/>
          <p:nvPr/>
        </p:nvSpPr>
        <p:spPr>
          <a:xfrm>
            <a:off x="467544" y="2348880"/>
            <a:ext cx="8032968" cy="523220"/>
          </a:xfrm>
          <a:prstGeom prst="rect">
            <a:avLst/>
          </a:prstGeom>
          <a:noFill/>
        </p:spPr>
        <p:txBody>
          <a:bodyPr wrap="none" rtlCol="0">
            <a:spAutoFit/>
          </a:bodyPr>
          <a:lstStyle/>
          <a:p>
            <a:r>
              <a:rPr lang="en-US" altLang="ja-JP" sz="2800" dirty="0"/>
              <a:t>20</a:t>
            </a:r>
            <a:r>
              <a:rPr lang="ja-JP" altLang="en-US" sz="2800"/>
              <a:t>万円の借金→</a:t>
            </a:r>
            <a:r>
              <a:rPr lang="en-US" altLang="ja-JP" sz="2800" dirty="0"/>
              <a:t> 24</a:t>
            </a:r>
            <a:r>
              <a:rPr lang="ja-JP" altLang="en-US" sz="2800"/>
              <a:t>回払い：支払総額</a:t>
            </a:r>
            <a:r>
              <a:rPr lang="en-US" altLang="ja-JP" sz="2800" dirty="0"/>
              <a:t>23</a:t>
            </a:r>
            <a:r>
              <a:rPr lang="ja-JP" altLang="en-US" sz="2800"/>
              <a:t>万</a:t>
            </a:r>
            <a:r>
              <a:rPr lang="en-US" altLang="ja-JP" sz="2800" dirty="0"/>
              <a:t>1576</a:t>
            </a:r>
            <a:r>
              <a:rPr lang="ja-JP" altLang="en-US" sz="2800"/>
              <a:t>円</a:t>
            </a:r>
            <a:endParaRPr kumimoji="1" lang="ja-JP" altLang="en-US" sz="2800"/>
          </a:p>
        </p:txBody>
      </p:sp>
      <p:sp>
        <p:nvSpPr>
          <p:cNvPr id="6" name="テキスト ボックス 5">
            <a:extLst>
              <a:ext uri="{FF2B5EF4-FFF2-40B4-BE49-F238E27FC236}">
                <a16:creationId xmlns:a16="http://schemas.microsoft.com/office/drawing/2014/main" id="{9FD13CAF-121D-4ABB-B6B7-9BD20407492F}"/>
              </a:ext>
            </a:extLst>
          </p:cNvPr>
          <p:cNvSpPr txBox="1"/>
          <p:nvPr/>
        </p:nvSpPr>
        <p:spPr>
          <a:xfrm>
            <a:off x="467544" y="2852936"/>
            <a:ext cx="8032968" cy="523220"/>
          </a:xfrm>
          <a:prstGeom prst="rect">
            <a:avLst/>
          </a:prstGeom>
          <a:noFill/>
        </p:spPr>
        <p:txBody>
          <a:bodyPr wrap="none" rtlCol="0">
            <a:spAutoFit/>
          </a:bodyPr>
          <a:lstStyle/>
          <a:p>
            <a:r>
              <a:rPr lang="en-US" altLang="ja-JP" sz="2800" dirty="0"/>
              <a:t>40</a:t>
            </a:r>
            <a:r>
              <a:rPr lang="ja-JP" altLang="en-US" sz="2800"/>
              <a:t>万円の借金→</a:t>
            </a:r>
            <a:r>
              <a:rPr lang="en-US" altLang="ja-JP" sz="2800" dirty="0"/>
              <a:t> 56</a:t>
            </a:r>
            <a:r>
              <a:rPr lang="ja-JP" altLang="en-US" sz="2800"/>
              <a:t>回払い：支払総額</a:t>
            </a:r>
            <a:r>
              <a:rPr lang="en-US" altLang="ja-JP" sz="2800" dirty="0"/>
              <a:t>55</a:t>
            </a:r>
            <a:r>
              <a:rPr lang="ja-JP" altLang="en-US" sz="2800"/>
              <a:t>万</a:t>
            </a:r>
            <a:r>
              <a:rPr lang="en-US" altLang="ja-JP" sz="2800" dirty="0"/>
              <a:t>7950</a:t>
            </a:r>
            <a:r>
              <a:rPr lang="ja-JP" altLang="en-US" sz="2800"/>
              <a:t>円</a:t>
            </a:r>
            <a:endParaRPr kumimoji="1" lang="ja-JP" altLang="en-US" sz="2800"/>
          </a:p>
        </p:txBody>
      </p:sp>
      <p:pic>
        <p:nvPicPr>
          <p:cNvPr id="7" name="Picture 2" descr="Thinking Face on Apple iOS 14.6">
            <a:extLst>
              <a:ext uri="{FF2B5EF4-FFF2-40B4-BE49-F238E27FC236}">
                <a16:creationId xmlns:a16="http://schemas.microsoft.com/office/drawing/2014/main" id="{656F5C61-D4FC-4426-B59E-17A1D519F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877272"/>
            <a:ext cx="720080" cy="72008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20BE12A-179F-4DEC-AAFF-3ADB59FF397B}"/>
              </a:ext>
            </a:extLst>
          </p:cNvPr>
          <p:cNvSpPr txBox="1"/>
          <p:nvPr/>
        </p:nvSpPr>
        <p:spPr>
          <a:xfrm>
            <a:off x="1619672" y="6165304"/>
            <a:ext cx="5211683" cy="523220"/>
          </a:xfrm>
          <a:prstGeom prst="rect">
            <a:avLst/>
          </a:prstGeom>
          <a:noFill/>
        </p:spPr>
        <p:txBody>
          <a:bodyPr wrap="none" rtlCol="0">
            <a:spAutoFit/>
          </a:bodyPr>
          <a:lstStyle/>
          <a:p>
            <a:r>
              <a:rPr kumimoji="1" lang="ja-JP" altLang="en-US" sz="2800"/>
              <a:t>意外に大したことない・・・？</a:t>
            </a:r>
          </a:p>
        </p:txBody>
      </p:sp>
      <p:pic>
        <p:nvPicPr>
          <p:cNvPr id="9" name="図 8">
            <a:extLst>
              <a:ext uri="{FF2B5EF4-FFF2-40B4-BE49-F238E27FC236}">
                <a16:creationId xmlns:a16="http://schemas.microsoft.com/office/drawing/2014/main" id="{D09376F4-6B7B-4DB9-B061-F8C3C2545861}"/>
              </a:ext>
            </a:extLst>
          </p:cNvPr>
          <p:cNvPicPr>
            <a:picLocks noChangeAspect="1"/>
          </p:cNvPicPr>
          <p:nvPr/>
        </p:nvPicPr>
        <p:blipFill>
          <a:blip r:embed="rId3"/>
          <a:stretch>
            <a:fillRect/>
          </a:stretch>
        </p:blipFill>
        <p:spPr>
          <a:xfrm>
            <a:off x="2555776" y="3356992"/>
            <a:ext cx="2911872" cy="2183904"/>
          </a:xfrm>
          <a:prstGeom prst="rect">
            <a:avLst/>
          </a:prstGeom>
        </p:spPr>
      </p:pic>
      <p:sp>
        <p:nvSpPr>
          <p:cNvPr id="10" name="テキスト ボックス 9">
            <a:extLst>
              <a:ext uri="{FF2B5EF4-FFF2-40B4-BE49-F238E27FC236}">
                <a16:creationId xmlns:a16="http://schemas.microsoft.com/office/drawing/2014/main" id="{AD4D323C-83A2-4FE9-AEE8-527484F9F03D}"/>
              </a:ext>
            </a:extLst>
          </p:cNvPr>
          <p:cNvSpPr txBox="1"/>
          <p:nvPr/>
        </p:nvSpPr>
        <p:spPr>
          <a:xfrm>
            <a:off x="3275856" y="5517232"/>
            <a:ext cx="1620957" cy="523220"/>
          </a:xfrm>
          <a:prstGeom prst="rect">
            <a:avLst/>
          </a:prstGeom>
          <a:noFill/>
        </p:spPr>
        <p:txBody>
          <a:bodyPr wrap="none" rtlCol="0">
            <a:spAutoFit/>
          </a:bodyPr>
          <a:lstStyle/>
          <a:p>
            <a:r>
              <a:rPr kumimoji="1" lang="ja-JP" altLang="en-US" sz="2800"/>
              <a:t>借入金額</a:t>
            </a:r>
          </a:p>
        </p:txBody>
      </p:sp>
      <p:sp>
        <p:nvSpPr>
          <p:cNvPr id="11" name="テキスト ボックス 10">
            <a:extLst>
              <a:ext uri="{FF2B5EF4-FFF2-40B4-BE49-F238E27FC236}">
                <a16:creationId xmlns:a16="http://schemas.microsoft.com/office/drawing/2014/main" id="{572D146A-A54D-4ED9-AC27-EBB183737933}"/>
              </a:ext>
            </a:extLst>
          </p:cNvPr>
          <p:cNvSpPr txBox="1"/>
          <p:nvPr/>
        </p:nvSpPr>
        <p:spPr>
          <a:xfrm>
            <a:off x="827584" y="4149080"/>
            <a:ext cx="1620957" cy="523220"/>
          </a:xfrm>
          <a:prstGeom prst="rect">
            <a:avLst/>
          </a:prstGeom>
          <a:noFill/>
        </p:spPr>
        <p:txBody>
          <a:bodyPr wrap="none" rtlCol="0">
            <a:spAutoFit/>
          </a:bodyPr>
          <a:lstStyle/>
          <a:p>
            <a:r>
              <a:rPr kumimoji="1" lang="ja-JP" altLang="en-US" sz="2800"/>
              <a:t>支払総額</a:t>
            </a:r>
          </a:p>
        </p:txBody>
      </p:sp>
    </p:spTree>
    <p:extLst>
      <p:ext uri="{BB962C8B-B14F-4D97-AF65-F5344CB8AC3E}">
        <p14:creationId xmlns:p14="http://schemas.microsoft.com/office/powerpoint/2010/main" val="4242580441"/>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2477</TotalTime>
  <Words>3645</Words>
  <Application>Microsoft Office PowerPoint</Application>
  <PresentationFormat>画面に合わせる (4:3)</PresentationFormat>
  <Paragraphs>486</Paragraphs>
  <Slides>51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51</vt:i4>
      </vt:variant>
    </vt:vector>
  </HeadingPairs>
  <TitlesOfParts>
    <vt:vector size="56" baseType="lpstr">
      <vt:lpstr>游ゴシック</vt:lpstr>
      <vt:lpstr>Arial</vt:lpstr>
      <vt:lpstr>Cambria Math</vt:lpstr>
      <vt:lpstr>Consolas</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宙志 渡辺</cp:lastModifiedBy>
  <cp:revision>471</cp:revision>
  <dcterms:created xsi:type="dcterms:W3CDTF">2019-01-02T05:23:01Z</dcterms:created>
  <dcterms:modified xsi:type="dcterms:W3CDTF">2024-04-08T05:22:33Z</dcterms:modified>
</cp:coreProperties>
</file>